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91"/>
  </p:notesMasterIdLst>
  <p:handoutMasterIdLst>
    <p:handoutMasterId r:id="rId92"/>
  </p:handoutMasterIdLst>
  <p:sldIdLst>
    <p:sldId id="256" r:id="rId2"/>
    <p:sldId id="260" r:id="rId3"/>
    <p:sldId id="346" r:id="rId4"/>
    <p:sldId id="335" r:id="rId5"/>
    <p:sldId id="389" r:id="rId6"/>
    <p:sldId id="351" r:id="rId7"/>
    <p:sldId id="353" r:id="rId8"/>
    <p:sldId id="374" r:id="rId9"/>
    <p:sldId id="375" r:id="rId10"/>
    <p:sldId id="441" r:id="rId11"/>
    <p:sldId id="316" r:id="rId12"/>
    <p:sldId id="340" r:id="rId13"/>
    <p:sldId id="447" r:id="rId14"/>
    <p:sldId id="388" r:id="rId15"/>
    <p:sldId id="393" r:id="rId16"/>
    <p:sldId id="400" r:id="rId17"/>
    <p:sldId id="399" r:id="rId18"/>
    <p:sldId id="450" r:id="rId19"/>
    <p:sldId id="449" r:id="rId20"/>
    <p:sldId id="417" r:id="rId21"/>
    <p:sldId id="397" r:id="rId22"/>
    <p:sldId id="348" r:id="rId23"/>
    <p:sldId id="452" r:id="rId24"/>
    <p:sldId id="476" r:id="rId25"/>
    <p:sldId id="459" r:id="rId26"/>
    <p:sldId id="367" r:id="rId27"/>
    <p:sldId id="472" r:id="rId28"/>
    <p:sldId id="465" r:id="rId29"/>
    <p:sldId id="467" r:id="rId30"/>
    <p:sldId id="457" r:id="rId31"/>
    <p:sldId id="475" r:id="rId32"/>
    <p:sldId id="485" r:id="rId33"/>
    <p:sldId id="481" r:id="rId34"/>
    <p:sldId id="483" r:id="rId35"/>
    <p:sldId id="487" r:id="rId36"/>
    <p:sldId id="491" r:id="rId37"/>
    <p:sldId id="492" r:id="rId38"/>
    <p:sldId id="490" r:id="rId39"/>
    <p:sldId id="482" r:id="rId40"/>
    <p:sldId id="489" r:id="rId41"/>
    <p:sldId id="486" r:id="rId42"/>
    <p:sldId id="477" r:id="rId43"/>
    <p:sldId id="478" r:id="rId44"/>
    <p:sldId id="479" r:id="rId45"/>
    <p:sldId id="488" r:id="rId46"/>
    <p:sldId id="474" r:id="rId47"/>
    <p:sldId id="480" r:id="rId48"/>
    <p:sldId id="500" r:id="rId49"/>
    <p:sldId id="493" r:id="rId50"/>
    <p:sldId id="494" r:id="rId51"/>
    <p:sldId id="495" r:id="rId52"/>
    <p:sldId id="536" r:id="rId53"/>
    <p:sldId id="535" r:id="rId54"/>
    <p:sldId id="502" r:id="rId55"/>
    <p:sldId id="503" r:id="rId56"/>
    <p:sldId id="521" r:id="rId57"/>
    <p:sldId id="504" r:id="rId58"/>
    <p:sldId id="537" r:id="rId59"/>
    <p:sldId id="505" r:id="rId60"/>
    <p:sldId id="506" r:id="rId61"/>
    <p:sldId id="507" r:id="rId62"/>
    <p:sldId id="522" r:id="rId63"/>
    <p:sldId id="508" r:id="rId64"/>
    <p:sldId id="538" r:id="rId65"/>
    <p:sldId id="509" r:id="rId66"/>
    <p:sldId id="510" r:id="rId67"/>
    <p:sldId id="511" r:id="rId68"/>
    <p:sldId id="512" r:id="rId69"/>
    <p:sldId id="534" r:id="rId70"/>
    <p:sldId id="496" r:id="rId71"/>
    <p:sldId id="499" r:id="rId72"/>
    <p:sldId id="520" r:id="rId73"/>
    <p:sldId id="497" r:id="rId74"/>
    <p:sldId id="516" r:id="rId75"/>
    <p:sldId id="533" r:id="rId76"/>
    <p:sldId id="498" r:id="rId77"/>
    <p:sldId id="523" r:id="rId78"/>
    <p:sldId id="527" r:id="rId79"/>
    <p:sldId id="530" r:id="rId80"/>
    <p:sldId id="517" r:id="rId81"/>
    <p:sldId id="526" r:id="rId82"/>
    <p:sldId id="528" r:id="rId83"/>
    <p:sldId id="525" r:id="rId84"/>
    <p:sldId id="518" r:id="rId85"/>
    <p:sldId id="529" r:id="rId86"/>
    <p:sldId id="464" r:id="rId87"/>
    <p:sldId id="278" r:id="rId88"/>
    <p:sldId id="394" r:id="rId89"/>
    <p:sldId id="440" r:id="rId90"/>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FAE7"/>
    <a:srgbClr val="8EE2AE"/>
    <a:srgbClr val="FF9966"/>
    <a:srgbClr val="FF99CC"/>
    <a:srgbClr val="F204E1"/>
    <a:srgbClr val="FDA5E4"/>
    <a:srgbClr val="A4F5FE"/>
    <a:srgbClr val="BCEECF"/>
    <a:srgbClr val="F9E3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15" autoAdjust="0"/>
    <p:restoredTop sz="94658" autoAdjust="0"/>
  </p:normalViewPr>
  <p:slideViewPr>
    <p:cSldViewPr>
      <p:cViewPr>
        <p:scale>
          <a:sx n="90" d="100"/>
          <a:sy n="90" d="100"/>
        </p:scale>
        <p:origin x="-2574" y="-52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1" cy="49331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4" y="0"/>
            <a:ext cx="2918831" cy="493315"/>
          </a:xfrm>
          <a:prstGeom prst="rect">
            <a:avLst/>
          </a:prstGeom>
        </p:spPr>
        <p:txBody>
          <a:bodyPr vert="horz" lIns="91440" tIns="45720" rIns="91440" bIns="45720" rtlCol="0"/>
          <a:lstStyle>
            <a:lvl1pPr algn="r">
              <a:defRPr sz="1200"/>
            </a:lvl1pPr>
          </a:lstStyle>
          <a:p>
            <a:fld id="{3E330B20-B102-472F-BEC4-C1A6CEE3E947}" type="datetimeFigureOut">
              <a:rPr kumimoji="1" lang="ja-JP" altLang="en-US" smtClean="0"/>
              <a:pPr/>
              <a:t>2013/12/18</a:t>
            </a:fld>
            <a:endParaRPr kumimoji="1" lang="ja-JP" altLang="en-US"/>
          </a:p>
        </p:txBody>
      </p:sp>
      <p:sp>
        <p:nvSpPr>
          <p:cNvPr id="4" name="フッター プレースホルダー 3"/>
          <p:cNvSpPr>
            <a:spLocks noGrp="1"/>
          </p:cNvSpPr>
          <p:nvPr>
            <p:ph type="ftr" sz="quarter" idx="2"/>
          </p:nvPr>
        </p:nvSpPr>
        <p:spPr>
          <a:xfrm>
            <a:off x="1" y="9371285"/>
            <a:ext cx="2918831" cy="49331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4" y="9371285"/>
            <a:ext cx="2918831" cy="493315"/>
          </a:xfrm>
          <a:prstGeom prst="rect">
            <a:avLst/>
          </a:prstGeom>
        </p:spPr>
        <p:txBody>
          <a:bodyPr vert="horz" lIns="91440" tIns="45720" rIns="91440" bIns="45720" rtlCol="0" anchor="b"/>
          <a:lstStyle>
            <a:lvl1pPr algn="r">
              <a:defRPr sz="1200"/>
            </a:lvl1pPr>
          </a:lstStyle>
          <a:p>
            <a:fld id="{A37A5863-1150-4860-909E-592C8B32AC85}" type="slidenum">
              <a:rPr kumimoji="1" lang="ja-JP" altLang="en-US" smtClean="0"/>
              <a:pPr/>
              <a:t>‹#›</a:t>
            </a:fld>
            <a:endParaRPr kumimoji="1" lang="ja-JP" altLang="en-US"/>
          </a:p>
        </p:txBody>
      </p:sp>
    </p:spTree>
    <p:extLst>
      <p:ext uri="{BB962C8B-B14F-4D97-AF65-F5344CB8AC3E}">
        <p14:creationId xmlns:p14="http://schemas.microsoft.com/office/powerpoint/2010/main" val="567044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19413" cy="49371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2"/>
            <a:ext cx="2919412" cy="493712"/>
          </a:xfrm>
          <a:prstGeom prst="rect">
            <a:avLst/>
          </a:prstGeom>
        </p:spPr>
        <p:txBody>
          <a:bodyPr vert="horz" lIns="91440" tIns="45720" rIns="91440" bIns="45720" rtlCol="0"/>
          <a:lstStyle>
            <a:lvl1pPr algn="r">
              <a:defRPr sz="1200"/>
            </a:lvl1pPr>
          </a:lstStyle>
          <a:p>
            <a:fld id="{8E7815CE-378B-4497-9BAE-EEF28D34CDE0}" type="datetimeFigureOut">
              <a:rPr kumimoji="1" lang="ja-JP" altLang="en-US" smtClean="0"/>
              <a:pPr/>
              <a:t>2013/12/18</a:t>
            </a:fld>
            <a:endParaRPr kumimoji="1" lang="ja-JP" altLang="en-US"/>
          </a:p>
        </p:txBody>
      </p:sp>
      <p:sp>
        <p:nvSpPr>
          <p:cNvPr id="4" name="スライド イメージ プレースホルダー 3"/>
          <p:cNvSpPr>
            <a:spLocks noGrp="1" noRot="1" noChangeAspect="1"/>
          </p:cNvSpPr>
          <p:nvPr>
            <p:ph type="sldImg" idx="2"/>
          </p:nvPr>
        </p:nvSpPr>
        <p:spPr>
          <a:xfrm>
            <a:off x="900113" y="739775"/>
            <a:ext cx="4935537" cy="37020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686300"/>
            <a:ext cx="5389563" cy="4440237"/>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371014"/>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4"/>
            <a:ext cx="2919412" cy="493712"/>
          </a:xfrm>
          <a:prstGeom prst="rect">
            <a:avLst/>
          </a:prstGeom>
        </p:spPr>
        <p:txBody>
          <a:bodyPr vert="horz" lIns="91440" tIns="45720" rIns="91440" bIns="45720" rtlCol="0" anchor="b"/>
          <a:lstStyle>
            <a:lvl1pPr algn="r">
              <a:defRPr sz="1200"/>
            </a:lvl1pPr>
          </a:lstStyle>
          <a:p>
            <a:fld id="{5E0D4A5E-342A-4EAC-8AF5-18037C795D4E}" type="slidenum">
              <a:rPr kumimoji="1" lang="ja-JP" altLang="en-US" smtClean="0"/>
              <a:pPr/>
              <a:t>‹#›</a:t>
            </a:fld>
            <a:endParaRPr kumimoji="1" lang="ja-JP" altLang="en-US"/>
          </a:p>
        </p:txBody>
      </p:sp>
    </p:spTree>
    <p:extLst>
      <p:ext uri="{BB962C8B-B14F-4D97-AF65-F5344CB8AC3E}">
        <p14:creationId xmlns:p14="http://schemas.microsoft.com/office/powerpoint/2010/main" val="289907874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E0D4A5E-342A-4EAC-8AF5-18037C795D4E}" type="slidenum">
              <a:rPr kumimoji="1" lang="ja-JP" altLang="en-US" smtClean="0"/>
              <a:pPr/>
              <a:t>22</a:t>
            </a:fld>
            <a:endParaRPr kumimoji="1" lang="ja-JP" altLang="en-US"/>
          </a:p>
        </p:txBody>
      </p:sp>
    </p:spTree>
    <p:extLst>
      <p:ext uri="{BB962C8B-B14F-4D97-AF65-F5344CB8AC3E}">
        <p14:creationId xmlns:p14="http://schemas.microsoft.com/office/powerpoint/2010/main" val="1197750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5E0D4A5E-342A-4EAC-8AF5-18037C795D4E}" type="slidenum">
              <a:rPr kumimoji="1" lang="ja-JP" altLang="en-US" smtClean="0"/>
              <a:pPr/>
              <a:t>26</a:t>
            </a:fld>
            <a:endParaRPr kumimoji="1" lang="ja-JP"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E0D4A5E-342A-4EAC-8AF5-18037C795D4E}" type="slidenum">
              <a:rPr kumimoji="1" lang="ja-JP" altLang="en-US" smtClean="0"/>
              <a:pPr/>
              <a:t>79</a:t>
            </a:fld>
            <a:endParaRPr kumimoji="1" lang="ja-JP" altLang="en-US"/>
          </a:p>
        </p:txBody>
      </p:sp>
    </p:spTree>
    <p:extLst>
      <p:ext uri="{BB962C8B-B14F-4D97-AF65-F5344CB8AC3E}">
        <p14:creationId xmlns:p14="http://schemas.microsoft.com/office/powerpoint/2010/main" val="201689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A51553DD-C958-4C08-95C0-C36A85CDCD49}" type="datetime1">
              <a:rPr kumimoji="1" lang="ja-JP" altLang="en-US" smtClean="0"/>
              <a:t>2013/12/18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fld id="{4DD2FA84-0F81-40C4-B638-2D756EA61A11}" type="datetime1">
              <a:rPr kumimoji="1" lang="ja-JP" altLang="en-US" smtClean="0"/>
              <a:t>2013/12/18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fld id="{17103C32-2D7F-4F6C-B2CB-959BB8B94D65}" type="datetime1">
              <a:rPr kumimoji="1" lang="ja-JP" altLang="en-US" smtClean="0"/>
              <a:t>2013/12/18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C53C1A6B-1F1C-42C7-B243-066A6611A735}" type="datetime1">
              <a:rPr kumimoji="1" lang="ja-JP" altLang="en-US" smtClean="0"/>
              <a:t>2013/12/18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7" name="Date Placeholder 6"/>
          <p:cNvSpPr>
            <a:spLocks noGrp="1"/>
          </p:cNvSpPr>
          <p:nvPr>
            <p:ph type="dt" sz="half" idx="10"/>
          </p:nvPr>
        </p:nvSpPr>
        <p:spPr/>
        <p:txBody>
          <a:bodyPr/>
          <a:lstStyle/>
          <a:p>
            <a:fld id="{FAEC9C1C-506B-47BB-8379-1B52202D1D4E}" type="datetime1">
              <a:rPr kumimoji="1" lang="ja-JP" altLang="en-US" smtClean="0"/>
              <a:t>2013/12/18</a:t>
            </a:fld>
            <a:endParaRPr kumimoji="1" lang="ja-JP" altLang="en-US"/>
          </a:p>
        </p:txBody>
      </p:sp>
      <p:sp>
        <p:nvSpPr>
          <p:cNvPr id="8" name="Slide Number Placeholder 7"/>
          <p:cNvSpPr>
            <a:spLocks noGrp="1"/>
          </p:cNvSpPr>
          <p:nvPr>
            <p:ph type="sldNum" sz="quarter" idx="11"/>
          </p:nvPr>
        </p:nvSpPr>
        <p:spPr/>
        <p:txBody>
          <a:bodyPr/>
          <a:lstStyle/>
          <a:p>
            <a:fld id="{6C298445-82A3-4105-A96B-F08836EED490}" type="slidenum">
              <a:rPr kumimoji="1" lang="ja-JP" altLang="en-US" smtClean="0"/>
              <a:pPr/>
              <a:t>‹#›</a:t>
            </a:fld>
            <a:endParaRPr kumimoji="1" lang="ja-JP" altLang="en-US"/>
          </a:p>
        </p:txBody>
      </p:sp>
      <p:sp>
        <p:nvSpPr>
          <p:cNvPr id="9" name="Footer Placeholder 8"/>
          <p:cNvSpPr>
            <a:spLocks noGrp="1"/>
          </p:cNvSpPr>
          <p:nvPr>
            <p:ph type="ftr" sz="quarter" idx="12"/>
          </p:nvPr>
        </p:nvSpPr>
        <p:spPr/>
        <p:txBody>
          <a:bodyPr/>
          <a:lstStyle/>
          <a:p>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2138CB3D-5943-445C-A3C7-67185E6CBD90}" type="datetime1">
              <a:rPr kumimoji="1" lang="ja-JP" altLang="en-US" smtClean="0"/>
              <a:t>2013/12/18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ja-JP" altLang="en-US" smtClean="0"/>
              <a:t>マスター テキストの書式設定</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794219A5-C274-4952-96F9-D1CAD0B3E1F4}" type="datetime1">
              <a:rPr kumimoji="1" lang="ja-JP" altLang="en-US" smtClean="0"/>
              <a:t>2013/12/18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Date Placeholder 2"/>
          <p:cNvSpPr>
            <a:spLocks noGrp="1"/>
          </p:cNvSpPr>
          <p:nvPr>
            <p:ph type="dt" sz="half" idx="10"/>
          </p:nvPr>
        </p:nvSpPr>
        <p:spPr/>
        <p:txBody>
          <a:bodyPr/>
          <a:lstStyle/>
          <a:p>
            <a:fld id="{0B536E3D-30F3-45A3-BD87-F6E13BB5AB1E}" type="datetime1">
              <a:rPr kumimoji="1" lang="ja-JP" altLang="en-US" smtClean="0"/>
              <a:t>2013/12/18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2B0501-79B4-4300-AD7F-904ABDCB55BE}" type="datetime1">
              <a:rPr kumimoji="1" lang="ja-JP" altLang="en-US" smtClean="0"/>
              <a:t>2013/12/18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C574EC85-8B52-44F3-A25B-EAC7405E9D8D}" type="datetime1">
              <a:rPr kumimoji="1" lang="ja-JP" altLang="en-US" smtClean="0"/>
              <a:t>2013/12/18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C298445-82A3-4105-A96B-F08836EED490}" type="slidenum">
              <a:rPr kumimoji="1" lang="ja-JP" altLang="en-US" smtClean="0"/>
              <a:pPr/>
              <a:t>‹#›</a:t>
            </a:fld>
            <a:endParaRPr kumimoji="1" lang="ja-JP" altLang="en-US"/>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アイコンをクリックして図を追加</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74219DAA-6E98-438E-969D-3389AA8AAB98}" type="datetime1">
              <a:rPr kumimoji="1" lang="ja-JP" altLang="en-US" smtClean="0"/>
              <a:t>2013/12/18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6C298445-82A3-4105-A96B-F08836EED490}" type="slidenum">
              <a:rPr kumimoji="1" lang="ja-JP" altLang="en-US" smtClean="0"/>
              <a:pPr/>
              <a:t>‹#›</a:t>
            </a:fld>
            <a:endParaRPr kumimoji="1" lang="ja-JP" alt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ja-JP" altLang="en-US" smtClean="0"/>
              <a:t>マスター タイトルの書式設定</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4F487923-CFF1-4A5C-AC34-CEB9ABA9DD78}" type="datetime1">
              <a:rPr kumimoji="1" lang="ja-JP" altLang="en-US" smtClean="0"/>
              <a:t>2013/12/18</a:t>
            </a:fld>
            <a:endParaRPr kumimoji="1" lang="ja-JP" altLang="en-US"/>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kumimoji="1" lang="ja-JP" altLang="en-US"/>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6C298445-82A3-4105-A96B-F08836EED490}" type="slidenum">
              <a:rPr kumimoji="1" lang="ja-JP" altLang="en-US" smtClean="0"/>
              <a:pPr/>
              <a:t>‹#›</a:t>
            </a:fld>
            <a:endParaRPr kumimoji="1" lang="ja-JP" alt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ftr="0"/>
  <p:txStyles>
    <p:title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gif"/></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gif"/><Relationship Id="rId7" Type="http://schemas.openxmlformats.org/officeDocument/2006/relationships/image" Target="../media/image29.jpg"/><Relationship Id="rId2" Type="http://schemas.openxmlformats.org/officeDocument/2006/relationships/image" Target="../media/image24.gif"/><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image" Target="../media/image2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kotobank.j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66.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2.xml"/><Relationship Id="rId4" Type="http://schemas.openxmlformats.org/officeDocument/2006/relationships/image" Target="../media/image62.emf"/></Relationships>
</file>

<file path=ppt/slides/_rels/slide6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 Id="rId4" Type="http://schemas.openxmlformats.org/officeDocument/2006/relationships/image" Target="../media/image65.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2.xml"/><Relationship Id="rId4" Type="http://schemas.openxmlformats.org/officeDocument/2006/relationships/image" Target="../media/image70.emf"/></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emf"/><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emf"/><Relationship Id="rId1" Type="http://schemas.openxmlformats.org/officeDocument/2006/relationships/slideLayout" Target="../slideLayouts/slideLayout2.xml"/><Relationship Id="rId4" Type="http://schemas.openxmlformats.org/officeDocument/2006/relationships/image" Target="../media/image75.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6.emf"/><Relationship Id="rId1" Type="http://schemas.openxmlformats.org/officeDocument/2006/relationships/slideLayout" Target="../slideLayouts/slideLayout2.xml"/><Relationship Id="rId4" Type="http://schemas.openxmlformats.org/officeDocument/2006/relationships/image" Target="../media/image78.e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hyperlink" Target="http://www.google.co.jp/url?sa=t&amp;rct=j&amp;q=&amp;esrc=s&amp;frm=1&amp;source=web&amp;cd=1&amp;ved=0CCkQFjAA&amp;url=http://repository.tama.ac.jp/modules/xoonips/download.php?file_id=158&amp;ei=pmIxUo7dF43jkAWm5YCgBA&amp;usg=AFQjCNH2CimYStI73nMJTkD-khL670JnJw"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8" Type="http://schemas.openxmlformats.org/officeDocument/2006/relationships/hyperlink" Target="http://www.ecute.jp/" TargetMode="External"/><Relationship Id="rId13" Type="http://schemas.openxmlformats.org/officeDocument/2006/relationships/hyperlink" Target="http://kotobank.jp/" TargetMode="External"/><Relationship Id="rId3" Type="http://schemas.openxmlformats.org/officeDocument/2006/relationships/hyperlink" Target="http://www.fashionsnap.com/news/2011-09-07/francfranc-the-post/" TargetMode="External"/><Relationship Id="rId7" Type="http://schemas.openxmlformats.org/officeDocument/2006/relationships/hyperlink" Target="http://www.nikkei.com/article/DGXNASFK1800V_Y3A110C1000000/" TargetMode="External"/><Relationship Id="rId12" Type="http://schemas.openxmlformats.org/officeDocument/2006/relationships/hyperlink" Target="http://japanbrand.jp/column/practice-column/part38.html" TargetMode="External"/><Relationship Id="rId2" Type="http://schemas.openxmlformats.org/officeDocument/2006/relationships/hyperlink" Target="http://sankei.jp.msn.com/west/west_economy/news/130804/wec13080407010000-n1.htm" TargetMode="External"/><Relationship Id="rId1" Type="http://schemas.openxmlformats.org/officeDocument/2006/relationships/slideLayout" Target="../slideLayouts/slideLayout2.xml"/><Relationship Id="rId6" Type="http://schemas.openxmlformats.org/officeDocument/2006/relationships/hyperlink" Target="http://www.myvoice.co.jp/biz/surveys/17313/index.html" TargetMode="External"/><Relationship Id="rId11" Type="http://schemas.openxmlformats.org/officeDocument/2006/relationships/hyperlink" Target="http://www.tokyometro.jp/shop/brand/echika_fit/ueno/" TargetMode="External"/><Relationship Id="rId5" Type="http://schemas.openxmlformats.org/officeDocument/2006/relationships/hyperlink" Target="http://www.muji.net/comkiosk/" TargetMode="External"/><Relationship Id="rId10" Type="http://schemas.openxmlformats.org/officeDocument/2006/relationships/hyperlink" Target="http://www.tokyometro.jp/echika/" TargetMode="External"/><Relationship Id="rId4" Type="http://schemas.openxmlformats.org/officeDocument/2006/relationships/hyperlink" Target="http://www.united-arrows.co.jp/news/corp/2013/04/029902.html" TargetMode="External"/><Relationship Id="rId9" Type="http://schemas.openxmlformats.org/officeDocument/2006/relationships/hyperlink" Target="https://www.jreast.co.jp/life_service/station/index.html"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75" y="454952"/>
            <a:ext cx="8911371" cy="6403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ctrTitle"/>
          </p:nvPr>
        </p:nvSpPr>
        <p:spPr>
          <a:xfrm>
            <a:off x="251520" y="136104"/>
            <a:ext cx="5616624" cy="2160240"/>
          </a:xfrm>
        </p:spPr>
        <p:txBody>
          <a:bodyPr/>
          <a:lstStyle/>
          <a:p>
            <a:r>
              <a:rPr kumimoji="1" lang="ja-JP" altLang="en-US" sz="4400" dirty="0" smtClean="0">
                <a:ln w="25400" cap="rnd">
                  <a:noFill/>
                </a:ln>
                <a:latin typeface="HGS創英角ｺﾞｼｯｸUB" pitchFamily="50" charset="-128"/>
                <a:ea typeface="HGS創英角ｺﾞｼｯｸUB" pitchFamily="50" charset="-128"/>
              </a:rPr>
              <a:t>アパレルブランドに</a:t>
            </a:r>
            <a:r>
              <a:rPr kumimoji="1" lang="en-US" altLang="ja-JP" sz="4400" dirty="0" smtClean="0">
                <a:ln w="25400" cap="rnd">
                  <a:noFill/>
                </a:ln>
                <a:latin typeface="HGS創英角ｺﾞｼｯｸUB" pitchFamily="50" charset="-128"/>
                <a:ea typeface="HGS創英角ｺﾞｼｯｸUB" pitchFamily="50" charset="-128"/>
              </a:rPr>
              <a:t/>
            </a:r>
            <a:br>
              <a:rPr kumimoji="1" lang="en-US" altLang="ja-JP" sz="4400" dirty="0" smtClean="0">
                <a:ln w="25400" cap="rnd">
                  <a:noFill/>
                </a:ln>
                <a:latin typeface="HGS創英角ｺﾞｼｯｸUB" pitchFamily="50" charset="-128"/>
                <a:ea typeface="HGS創英角ｺﾞｼｯｸUB" pitchFamily="50" charset="-128"/>
              </a:rPr>
            </a:br>
            <a:r>
              <a:rPr kumimoji="1" lang="ja-JP" altLang="en-US" sz="4400" dirty="0" smtClean="0">
                <a:ln w="25400" cap="rnd">
                  <a:noFill/>
                </a:ln>
                <a:latin typeface="HGS創英角ｺﾞｼｯｸUB" pitchFamily="50" charset="-128"/>
                <a:ea typeface="HGS創英角ｺﾞｼｯｸUB" pitchFamily="50" charset="-128"/>
              </a:rPr>
              <a:t>おける駅ナカ店舗の</a:t>
            </a:r>
            <a:r>
              <a:rPr kumimoji="1" lang="en-US" altLang="ja-JP" sz="4400" dirty="0" smtClean="0">
                <a:ln w="25400" cap="rnd">
                  <a:noFill/>
                </a:ln>
                <a:latin typeface="HGS創英角ｺﾞｼｯｸUB" pitchFamily="50" charset="-128"/>
                <a:ea typeface="HGS創英角ｺﾞｼｯｸUB" pitchFamily="50" charset="-128"/>
              </a:rPr>
              <a:t/>
            </a:r>
            <a:br>
              <a:rPr kumimoji="1" lang="en-US" altLang="ja-JP" sz="4400" dirty="0" smtClean="0">
                <a:ln w="25400" cap="rnd">
                  <a:noFill/>
                </a:ln>
                <a:latin typeface="HGS創英角ｺﾞｼｯｸUB" pitchFamily="50" charset="-128"/>
                <a:ea typeface="HGS創英角ｺﾞｼｯｸUB" pitchFamily="50" charset="-128"/>
              </a:rPr>
            </a:br>
            <a:r>
              <a:rPr kumimoji="1" lang="ja-JP" altLang="en-US" sz="4400" dirty="0" smtClean="0">
                <a:ln w="25400" cap="rnd">
                  <a:noFill/>
                </a:ln>
                <a:latin typeface="HGS創英角ｺﾞｼｯｸUB" pitchFamily="50" charset="-128"/>
                <a:ea typeface="HGS創英角ｺﾞｼｯｸUB" pitchFamily="50" charset="-128"/>
              </a:rPr>
              <a:t>広告宣伝効果</a:t>
            </a:r>
            <a:endParaRPr kumimoji="1" lang="ja-JP" altLang="en-US" sz="4400" dirty="0">
              <a:ln w="25400" cap="rnd">
                <a:noFill/>
              </a:ln>
              <a:latin typeface="HGS創英角ｺﾞｼｯｸUB" pitchFamily="50" charset="-128"/>
              <a:ea typeface="HGS創英角ｺﾞｼｯｸUB" pitchFamily="50" charset="-128"/>
            </a:endParaRPr>
          </a:p>
        </p:txBody>
      </p:sp>
      <p:sp>
        <p:nvSpPr>
          <p:cNvPr id="3" name="サブタイトル 2"/>
          <p:cNvSpPr>
            <a:spLocks noGrp="1"/>
          </p:cNvSpPr>
          <p:nvPr>
            <p:ph type="subTitle" idx="1"/>
          </p:nvPr>
        </p:nvSpPr>
        <p:spPr>
          <a:xfrm>
            <a:off x="132804" y="5432623"/>
            <a:ext cx="8640960" cy="1051516"/>
          </a:xfrm>
          <a:solidFill>
            <a:schemeClr val="bg1"/>
          </a:solidFill>
          <a:ln w="57150" cmpd="dbl">
            <a:solidFill>
              <a:srgbClr val="FF6600"/>
            </a:solidFill>
          </a:ln>
        </p:spPr>
        <p:style>
          <a:lnRef idx="1">
            <a:schemeClr val="accent2"/>
          </a:lnRef>
          <a:fillRef idx="3">
            <a:schemeClr val="accent2"/>
          </a:fillRef>
          <a:effectRef idx="2">
            <a:schemeClr val="accent2"/>
          </a:effectRef>
          <a:fontRef idx="minor">
            <a:schemeClr val="lt1"/>
          </a:fontRef>
        </p:style>
        <p:txBody>
          <a:bodyPr>
            <a:normAutofit/>
          </a:bodyPr>
          <a:lstStyle/>
          <a:p>
            <a:r>
              <a:rPr lang="ja-JP" altLang="en-US" dirty="0" smtClean="0">
                <a:solidFill>
                  <a:schemeClr val="tx1"/>
                </a:solidFill>
                <a:latin typeface="HGPｺﾞｼｯｸE" panose="020B0900000000000000" pitchFamily="50" charset="-128"/>
                <a:ea typeface="HGPｺﾞｼｯｸE" panose="020B0900000000000000" pitchFamily="50" charset="-128"/>
              </a:rPr>
              <a:t>東洋大学　峰尾ゼミナール　３年</a:t>
            </a:r>
            <a:endParaRPr lang="en-US" altLang="ja-JP" dirty="0" smtClean="0">
              <a:solidFill>
                <a:schemeClr val="tx1"/>
              </a:solidFill>
              <a:latin typeface="HGPｺﾞｼｯｸE" panose="020B0900000000000000" pitchFamily="50" charset="-128"/>
              <a:ea typeface="HGPｺﾞｼｯｸE" panose="020B0900000000000000" pitchFamily="50" charset="-128"/>
            </a:endParaRPr>
          </a:p>
          <a:p>
            <a:r>
              <a:rPr lang="ja-JP" altLang="en-US" smtClean="0">
                <a:solidFill>
                  <a:schemeClr val="tx1"/>
                </a:solidFill>
                <a:latin typeface="HGPｺﾞｼｯｸE" panose="020B0900000000000000" pitchFamily="50" charset="-128"/>
                <a:ea typeface="HGPｺﾞｼｯｸE" panose="020B0900000000000000" pitchFamily="50" charset="-128"/>
              </a:rPr>
              <a:t>　　　東杏</a:t>
            </a:r>
            <a:r>
              <a:rPr lang="ja-JP" altLang="en-US" dirty="0" smtClean="0">
                <a:solidFill>
                  <a:schemeClr val="tx1"/>
                </a:solidFill>
                <a:latin typeface="HGPｺﾞｼｯｸE" panose="020B0900000000000000" pitchFamily="50" charset="-128"/>
                <a:ea typeface="HGPｺﾞｼｯｸE" panose="020B0900000000000000" pitchFamily="50" charset="-128"/>
              </a:rPr>
              <a:t>実・大崎真実・大竹健司・坂爪健太・篠原早紀・仲宗根</a:t>
            </a:r>
            <a:r>
              <a:rPr lang="ja-JP" altLang="en-US" smtClean="0">
                <a:solidFill>
                  <a:schemeClr val="tx1"/>
                </a:solidFill>
                <a:latin typeface="HGPｺﾞｼｯｸE" panose="020B0900000000000000" pitchFamily="50" charset="-128"/>
                <a:ea typeface="HGPｺﾞｼｯｸE" panose="020B0900000000000000" pitchFamily="50" charset="-128"/>
              </a:rPr>
              <a:t>直紀</a:t>
            </a:r>
            <a:endParaRPr lang="en-US" altLang="ja-JP" dirty="0" smtClean="0">
              <a:solidFill>
                <a:schemeClr val="tx1"/>
              </a:solidFill>
              <a:latin typeface="HGPｺﾞｼｯｸE" panose="020B0900000000000000" pitchFamily="50" charset="-128"/>
              <a:ea typeface="HGPｺﾞｼｯｸE" panose="020B0900000000000000" pitchFamily="50" charset="-128"/>
            </a:endParaRPr>
          </a:p>
          <a:p>
            <a:endParaRPr kumimoji="1" lang="ja-JP" altLang="en-US" dirty="0">
              <a:solidFill>
                <a:schemeClr val="tx1"/>
              </a:solidFill>
            </a:endParaRPr>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1</a:t>
            </a:fld>
            <a:endParaRPr kumimoji="1" lang="ja-JP" altLang="en-US" dirty="0"/>
          </a:p>
        </p:txBody>
      </p:sp>
      <p:sp>
        <p:nvSpPr>
          <p:cNvPr id="4" name="日付プレースホルダー 3"/>
          <p:cNvSpPr>
            <a:spLocks noGrp="1"/>
          </p:cNvSpPr>
          <p:nvPr>
            <p:ph type="dt" sz="half" idx="10"/>
          </p:nvPr>
        </p:nvSpPr>
        <p:spPr/>
        <p:txBody>
          <a:bodyPr/>
          <a:lstStyle/>
          <a:p>
            <a:r>
              <a:rPr kumimoji="1" lang="ja-JP" altLang="en-US" dirty="0" smtClean="0"/>
              <a:t>　</a:t>
            </a:r>
            <a:endParaRPr kumimoji="1" lang="ja-JP" altLang="en-US" dirty="0"/>
          </a:p>
        </p:txBody>
      </p:sp>
    </p:spTree>
    <p:extLst>
      <p:ext uri="{BB962C8B-B14F-4D97-AF65-F5344CB8AC3E}">
        <p14:creationId xmlns:p14="http://schemas.microsoft.com/office/powerpoint/2010/main" val="29792812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67544" y="1052736"/>
            <a:ext cx="8136904" cy="5145435"/>
          </a:xfrm>
        </p:spPr>
        <p:txBody>
          <a:bodyPr>
            <a:normAutofit/>
          </a:bodyPr>
          <a:lstStyle/>
          <a:p>
            <a:r>
              <a:rPr lang="ja-JP" altLang="en-US" sz="2400" dirty="0" smtClean="0"/>
              <a:t>駅</a:t>
            </a:r>
            <a:r>
              <a:rPr lang="ja-JP" altLang="en-US" sz="2400" dirty="0"/>
              <a:t>の利用者はとても多い</a:t>
            </a:r>
            <a:r>
              <a:rPr lang="ja-JP" altLang="en-US" sz="2400" dirty="0" smtClean="0"/>
              <a:t>ので、</a:t>
            </a:r>
            <a:r>
              <a:rPr lang="ja-JP" altLang="en-US" sz="2400" dirty="0"/>
              <a:t>老若男女を問わない不特定</a:t>
            </a:r>
            <a:r>
              <a:rPr lang="ja-JP" altLang="en-US" sz="2400" dirty="0" smtClean="0"/>
              <a:t>多数の通行量が多く潜在顧客も多い。さらに既存チャネルでは獲得できなかった客層も取り込めるメリットもある。</a:t>
            </a:r>
            <a:endParaRPr lang="en-US" altLang="ja-JP" sz="2400" dirty="0" smtClean="0"/>
          </a:p>
          <a:p>
            <a:endParaRPr lang="en-US" altLang="ja-JP" sz="2800" dirty="0" smtClean="0"/>
          </a:p>
        </p:txBody>
      </p:sp>
      <p:sp>
        <p:nvSpPr>
          <p:cNvPr id="4" name="日付プレースホルダー 3"/>
          <p:cNvSpPr>
            <a:spLocks noGrp="1"/>
          </p:cNvSpPr>
          <p:nvPr>
            <p:ph type="dt" sz="half" idx="10"/>
          </p:nvPr>
        </p:nvSpPr>
        <p:spPr/>
        <p:txBody>
          <a:bodyPr/>
          <a:lstStyle/>
          <a:p>
            <a:fld id="{1C789B93-C6BF-4A7A-83EE-7D19D5FEB80B}"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10</a:t>
            </a:fld>
            <a:endParaRPr kumimoji="1" lang="ja-JP" altLang="en-US" dirty="0"/>
          </a:p>
        </p:txBody>
      </p:sp>
      <p:sp>
        <p:nvSpPr>
          <p:cNvPr id="8" name="テキスト ボックス 7"/>
          <p:cNvSpPr txBox="1"/>
          <p:nvPr/>
        </p:nvSpPr>
        <p:spPr>
          <a:xfrm>
            <a:off x="4145203" y="4985500"/>
            <a:ext cx="4680520" cy="738664"/>
          </a:xfrm>
          <a:prstGeom prst="rect">
            <a:avLst/>
          </a:prstGeom>
          <a:noFill/>
          <a:ln>
            <a:solidFill>
              <a:schemeClr val="tx1"/>
            </a:solidFill>
          </a:ln>
        </p:spPr>
        <p:txBody>
          <a:bodyPr wrap="square" rtlCol="0">
            <a:spAutoFit/>
          </a:bodyPr>
          <a:lstStyle/>
          <a:p>
            <a:r>
              <a:rPr lang="ja-JP" altLang="en-US" sz="1400" dirty="0" smtClean="0"/>
              <a:t>出典：首都圏移動者調査‘</a:t>
            </a:r>
            <a:r>
              <a:rPr lang="en-US" altLang="ja-JP" sz="1400" dirty="0" smtClean="0"/>
              <a:t>2011</a:t>
            </a:r>
          </a:p>
          <a:p>
            <a:r>
              <a:rPr lang="ja-JP" altLang="en-US" sz="1400" dirty="0" smtClean="0"/>
              <a:t>＊「鉄道利用者」＝</a:t>
            </a:r>
            <a:r>
              <a:rPr lang="en-US" altLang="ja-JP" sz="1400" dirty="0" smtClean="0"/>
              <a:t>1</a:t>
            </a:r>
            <a:r>
              <a:rPr lang="ja-JP" altLang="en-US" sz="1400" dirty="0" smtClean="0"/>
              <a:t>週間以内に</a:t>
            </a:r>
            <a:endParaRPr lang="en-US" altLang="ja-JP" sz="1400" dirty="0" smtClean="0"/>
          </a:p>
          <a:p>
            <a:r>
              <a:rPr kumimoji="1" lang="en-US" altLang="ja-JP" sz="1400" dirty="0" smtClean="0"/>
              <a:t>1</a:t>
            </a:r>
            <a:r>
              <a:rPr kumimoji="1" lang="ja-JP" altLang="en-US" sz="1400" dirty="0" smtClean="0"/>
              <a:t>回以上鉄道（私鉄・メトロ・</a:t>
            </a:r>
            <a:r>
              <a:rPr kumimoji="1" lang="en-US" altLang="ja-JP" sz="1400" dirty="0" smtClean="0"/>
              <a:t>JR</a:t>
            </a:r>
            <a:r>
              <a:rPr kumimoji="1" lang="ja-JP" altLang="en-US" sz="1400" dirty="0" smtClean="0"/>
              <a:t>等）を利用した生活者</a:t>
            </a:r>
            <a:endParaRPr kumimoji="1" lang="en-US" altLang="ja-JP" sz="1400" dirty="0" smtClean="0"/>
          </a:p>
        </p:txBody>
      </p:sp>
      <p:sp>
        <p:nvSpPr>
          <p:cNvPr id="9" name="角丸四角形 8"/>
          <p:cNvSpPr/>
          <p:nvPr/>
        </p:nvSpPr>
        <p:spPr>
          <a:xfrm>
            <a:off x="4283968" y="3568179"/>
            <a:ext cx="4402990" cy="864096"/>
          </a:xfrm>
          <a:prstGeom prst="roundRect">
            <a:avLst/>
          </a:prstGeom>
          <a:noFill/>
          <a:ln>
            <a:solidFill>
              <a:srgbClr val="0DA3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tx1"/>
                </a:solidFill>
                <a:latin typeface="HGPｺﾞｼｯｸE" pitchFamily="50" charset="-128"/>
                <a:ea typeface="HGPｺﾞｼｯｸE" pitchFamily="50" charset="-128"/>
              </a:rPr>
              <a:t>駅ナカは集客力が高いと言える</a:t>
            </a:r>
            <a:endParaRPr kumimoji="1" lang="ja-JP" altLang="en-US" sz="2400" dirty="0">
              <a:solidFill>
                <a:schemeClr val="tx1"/>
              </a:solidFill>
              <a:latin typeface="HGPｺﾞｼｯｸE" pitchFamily="50" charset="-128"/>
              <a:ea typeface="HGPｺﾞｼｯｸE" pitchFamily="50" charset="-128"/>
            </a:endParaRPr>
          </a:p>
        </p:txBody>
      </p:sp>
      <p:sp>
        <p:nvSpPr>
          <p:cNvPr id="10" name="テキスト ボックス 9"/>
          <p:cNvSpPr txBox="1"/>
          <p:nvPr/>
        </p:nvSpPr>
        <p:spPr>
          <a:xfrm>
            <a:off x="517090" y="5724164"/>
            <a:ext cx="3200872" cy="461665"/>
          </a:xfrm>
          <a:prstGeom prst="rect">
            <a:avLst/>
          </a:prstGeom>
          <a:noFill/>
        </p:spPr>
        <p:txBody>
          <a:bodyPr wrap="square" rtlCol="0">
            <a:spAutoFit/>
          </a:bodyPr>
          <a:lstStyle/>
          <a:p>
            <a:r>
              <a:rPr kumimoji="1" lang="ja-JP" altLang="en-US" sz="1200" dirty="0" smtClean="0"/>
              <a:t>参考　</a:t>
            </a:r>
            <a:r>
              <a:rPr kumimoji="1" lang="en-US" altLang="ja-JP" sz="1200" dirty="0" smtClean="0"/>
              <a:t>『</a:t>
            </a:r>
            <a:r>
              <a:rPr kumimoji="1" lang="ja-JP" altLang="en-US" sz="1200" dirty="0" smtClean="0"/>
              <a:t>発展する駅と「</a:t>
            </a:r>
            <a:r>
              <a:rPr lang="ja-JP" altLang="en-US" sz="1200" dirty="0" smtClean="0"/>
              <a:t>エキシューマー</a:t>
            </a:r>
            <a:r>
              <a:rPr lang="en-US" altLang="ja-JP" sz="1200" dirty="0" smtClean="0"/>
              <a:t>(EKI</a:t>
            </a:r>
            <a:r>
              <a:rPr lang="ja-JP" altLang="en-US" sz="1200" dirty="0" smtClean="0"/>
              <a:t>＋</a:t>
            </a:r>
            <a:r>
              <a:rPr lang="en-US" altLang="ja-JP" sz="1200" dirty="0" smtClean="0"/>
              <a:t>CONSUMER)</a:t>
            </a:r>
            <a:r>
              <a:rPr kumimoji="1" lang="ja-JP" altLang="en-US" sz="1200" dirty="0" smtClean="0"/>
              <a:t>」の消費行動。</a:t>
            </a:r>
            <a:r>
              <a:rPr kumimoji="1" lang="en-US" altLang="ja-JP" sz="1200" dirty="0" smtClean="0"/>
              <a:t>』</a:t>
            </a:r>
            <a:endParaRPr kumimoji="1" lang="ja-JP" altLang="en-US" sz="1200" dirty="0"/>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825" y="2308038"/>
            <a:ext cx="3954378" cy="3384377"/>
          </a:xfrm>
          <a:prstGeom prst="rect">
            <a:avLst/>
          </a:prstGeom>
        </p:spPr>
      </p:pic>
      <p:sp>
        <p:nvSpPr>
          <p:cNvPr id="6" name="テキスト ボックス 5"/>
          <p:cNvSpPr txBox="1"/>
          <p:nvPr/>
        </p:nvSpPr>
        <p:spPr>
          <a:xfrm>
            <a:off x="477527" y="188640"/>
            <a:ext cx="4536504" cy="646331"/>
          </a:xfrm>
          <a:prstGeom prst="rect">
            <a:avLst/>
          </a:prstGeom>
          <a:noFill/>
        </p:spPr>
        <p:txBody>
          <a:bodyPr wrap="square" rtlCol="0">
            <a:spAutoFit/>
          </a:bodyPr>
          <a:lstStyle/>
          <a:p>
            <a:r>
              <a:rPr lang="ja-JP" altLang="en-US" sz="3600" dirty="0">
                <a:solidFill>
                  <a:schemeClr val="tx2"/>
                </a:solidFill>
              </a:rPr>
              <a:t>駅ナカ店舗のメリット</a:t>
            </a:r>
            <a:endParaRPr lang="en-US" altLang="ja-JP" sz="3600" dirty="0">
              <a:solidFill>
                <a:schemeClr val="tx2"/>
              </a:solidFill>
            </a:endParaRPr>
          </a:p>
        </p:txBody>
      </p:sp>
    </p:spTree>
    <p:extLst>
      <p:ext uri="{BB962C8B-B14F-4D97-AF65-F5344CB8AC3E}">
        <p14:creationId xmlns:p14="http://schemas.microsoft.com/office/powerpoint/2010/main" val="14829074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0648"/>
            <a:ext cx="5194920" cy="687606"/>
          </a:xfrm>
        </p:spPr>
        <p:txBody>
          <a:bodyPr>
            <a:normAutofit/>
          </a:bodyPr>
          <a:lstStyle/>
          <a:p>
            <a:r>
              <a:rPr kumimoji="1" lang="ja-JP" altLang="en-US" dirty="0" smtClean="0"/>
              <a:t>駅ナカ店舗のデメリット</a:t>
            </a:r>
            <a:endParaRPr kumimoji="1" lang="ja-JP" altLang="en-US" dirty="0"/>
          </a:p>
        </p:txBody>
      </p:sp>
      <p:sp>
        <p:nvSpPr>
          <p:cNvPr id="3" name="コンテンツ プレースホルダー 2"/>
          <p:cNvSpPr>
            <a:spLocks noGrp="1"/>
          </p:cNvSpPr>
          <p:nvPr>
            <p:ph idx="1"/>
          </p:nvPr>
        </p:nvSpPr>
        <p:spPr>
          <a:xfrm>
            <a:off x="179512" y="1052737"/>
            <a:ext cx="8424936" cy="4824536"/>
          </a:xfrm>
        </p:spPr>
        <p:txBody>
          <a:bodyPr>
            <a:normAutofit/>
          </a:bodyPr>
          <a:lstStyle/>
          <a:p>
            <a:endParaRPr lang="en-US" altLang="ja-JP" sz="2800" dirty="0" smtClean="0"/>
          </a:p>
          <a:p>
            <a:pPr marL="342900" indent="-342900">
              <a:buFont typeface="Arial" pitchFamily="34" charset="0"/>
              <a:buChar char="•"/>
            </a:pPr>
            <a:r>
              <a:rPr lang="ja-JP" altLang="en-US" sz="2800" dirty="0" smtClean="0"/>
              <a:t>駅</a:t>
            </a:r>
            <a:r>
              <a:rPr lang="ja-JP" altLang="en-US" sz="2800" dirty="0"/>
              <a:t>の中なので大きい店舗を置く事ができず、</a:t>
            </a:r>
            <a:r>
              <a:rPr lang="ja-JP" altLang="en-US" sz="2800" dirty="0">
                <a:solidFill>
                  <a:srgbClr val="0070C0"/>
                </a:solidFill>
              </a:rPr>
              <a:t>スペースの制約が大きい</a:t>
            </a:r>
            <a:r>
              <a:rPr lang="ja-JP" altLang="en-US" sz="2800" dirty="0" smtClean="0"/>
              <a:t>。</a:t>
            </a:r>
            <a:endParaRPr lang="en-US" altLang="ja-JP" sz="2800" dirty="0" smtClean="0"/>
          </a:p>
          <a:p>
            <a:pPr marL="342900" indent="-342900">
              <a:buFont typeface="Arial" pitchFamily="34" charset="0"/>
              <a:buChar char="•"/>
            </a:pPr>
            <a:r>
              <a:rPr lang="ja-JP" altLang="en-US" sz="2800" dirty="0" smtClean="0"/>
              <a:t>動線が短い。</a:t>
            </a:r>
            <a:endParaRPr lang="en-US" altLang="ja-JP" sz="2800" dirty="0" smtClean="0"/>
          </a:p>
          <a:p>
            <a:pPr marL="342900" indent="-342900">
              <a:buFont typeface="Arial" pitchFamily="34" charset="0"/>
              <a:buChar char="•"/>
            </a:pPr>
            <a:r>
              <a:rPr lang="ja-JP" altLang="en-US" sz="2800" dirty="0" smtClean="0"/>
              <a:t>集客力が高い分、</a:t>
            </a:r>
            <a:r>
              <a:rPr lang="ja-JP" altLang="en-US" sz="2800" dirty="0" smtClean="0">
                <a:solidFill>
                  <a:srgbClr val="0070C0"/>
                </a:solidFill>
              </a:rPr>
              <a:t>賃料</a:t>
            </a:r>
            <a:r>
              <a:rPr lang="ja-JP" altLang="en-US" sz="2800" dirty="0">
                <a:solidFill>
                  <a:srgbClr val="0070C0"/>
                </a:solidFill>
              </a:rPr>
              <a:t>が</a:t>
            </a:r>
            <a:r>
              <a:rPr lang="ja-JP" altLang="en-US" sz="2800" dirty="0" smtClean="0">
                <a:solidFill>
                  <a:srgbClr val="0070C0"/>
                </a:solidFill>
              </a:rPr>
              <a:t>高く出店条件も厳しい</a:t>
            </a:r>
            <a:r>
              <a:rPr lang="ja-JP" altLang="en-US" sz="2800" dirty="0" smtClean="0"/>
              <a:t>。</a:t>
            </a:r>
            <a:endParaRPr lang="en-US" altLang="ja-JP" sz="2800" dirty="0" smtClean="0"/>
          </a:p>
          <a:p>
            <a:r>
              <a:rPr lang="ja-JP" altLang="en-US" sz="2800" dirty="0" smtClean="0"/>
              <a:t>　　（</a:t>
            </a:r>
            <a:r>
              <a:rPr lang="en-US" altLang="ja-JP" sz="2800" dirty="0" smtClean="0"/>
              <a:t>10</a:t>
            </a:r>
            <a:r>
              <a:rPr lang="ja-JP" altLang="en-US" sz="2800" dirty="0" smtClean="0"/>
              <a:t>坪程度の店舗でも月商</a:t>
            </a:r>
            <a:r>
              <a:rPr lang="en-US" altLang="ja-JP" sz="2800" dirty="0" smtClean="0"/>
              <a:t>800</a:t>
            </a:r>
            <a:r>
              <a:rPr lang="ja-JP" altLang="en-US" sz="2800" dirty="0" smtClean="0"/>
              <a:t>万～</a:t>
            </a:r>
            <a:r>
              <a:rPr lang="en-US" altLang="ja-JP" sz="2800" dirty="0" smtClean="0"/>
              <a:t>1000</a:t>
            </a:r>
            <a:r>
              <a:rPr lang="ja-JP" altLang="en-US" sz="2800" dirty="0" smtClean="0"/>
              <a:t>万</a:t>
            </a:r>
            <a:r>
              <a:rPr lang="ja-JP" altLang="en-US" sz="2800" dirty="0" smtClean="0"/>
              <a:t>円</a:t>
            </a:r>
            <a:endParaRPr lang="en-US" altLang="ja-JP" sz="2800" dirty="0" smtClean="0"/>
          </a:p>
          <a:p>
            <a:r>
              <a:rPr lang="ja-JP" altLang="en-US" sz="2800" dirty="0"/>
              <a:t>　</a:t>
            </a:r>
            <a:r>
              <a:rPr lang="ja-JP" altLang="en-US" sz="2800" dirty="0" smtClean="0"/>
              <a:t>　　</a:t>
            </a:r>
            <a:r>
              <a:rPr lang="ja-JP" altLang="en-US" sz="2800" dirty="0" smtClean="0"/>
              <a:t>が</a:t>
            </a:r>
            <a:r>
              <a:rPr lang="ja-JP" altLang="en-US" sz="2800" dirty="0" smtClean="0"/>
              <a:t>基準）</a:t>
            </a:r>
            <a:endParaRPr lang="en-US" altLang="ja-JP" sz="2800" dirty="0" smtClean="0"/>
          </a:p>
          <a:p>
            <a:r>
              <a:rPr lang="ja-JP" altLang="en-US" sz="2800" dirty="0"/>
              <a:t>　</a:t>
            </a:r>
            <a:r>
              <a:rPr lang="ja-JP" altLang="en-US" sz="2800" dirty="0" smtClean="0"/>
              <a:t>　</a:t>
            </a:r>
            <a:endParaRPr lang="en-US" altLang="ja-JP" sz="2800" dirty="0" smtClean="0"/>
          </a:p>
          <a:p>
            <a:endParaRPr lang="en-US" altLang="ja-JP" sz="2800" dirty="0" smtClean="0"/>
          </a:p>
          <a:p>
            <a:endParaRPr lang="en-US" altLang="ja-JP" sz="2400" dirty="0" smtClean="0"/>
          </a:p>
          <a:p>
            <a:pPr marL="342900" indent="-342900">
              <a:buFont typeface="Arial" pitchFamily="34" charset="0"/>
              <a:buChar char="•"/>
            </a:pPr>
            <a:endParaRPr lang="en-US" altLang="ja-JP" sz="2400" dirty="0" smtClean="0"/>
          </a:p>
          <a:p>
            <a:pPr marL="342900" indent="-342900">
              <a:buFont typeface="Arial" pitchFamily="34" charset="0"/>
              <a:buChar char="•"/>
            </a:pPr>
            <a:endParaRPr lang="en-US" altLang="ja-JP" sz="2400" dirty="0" smtClean="0"/>
          </a:p>
        </p:txBody>
      </p:sp>
      <p:sp>
        <p:nvSpPr>
          <p:cNvPr id="4" name="日付プレースホルダー 3"/>
          <p:cNvSpPr>
            <a:spLocks noGrp="1"/>
          </p:cNvSpPr>
          <p:nvPr>
            <p:ph type="dt" sz="half" idx="10"/>
          </p:nvPr>
        </p:nvSpPr>
        <p:spPr/>
        <p:txBody>
          <a:bodyPr/>
          <a:lstStyle/>
          <a:p>
            <a:fld id="{A4E1C737-829F-4F64-A0A4-039A1DB3A3E8}"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11</a:t>
            </a:fld>
            <a:endParaRPr kumimoji="1" lang="ja-JP" altLang="en-US" dirty="0"/>
          </a:p>
        </p:txBody>
      </p:sp>
      <p:sp>
        <p:nvSpPr>
          <p:cNvPr id="6" name="テキスト ボックス 5"/>
          <p:cNvSpPr txBox="1"/>
          <p:nvPr/>
        </p:nvSpPr>
        <p:spPr>
          <a:xfrm>
            <a:off x="1259632" y="6309320"/>
            <a:ext cx="7488832" cy="276999"/>
          </a:xfrm>
          <a:prstGeom prst="rect">
            <a:avLst/>
          </a:prstGeom>
          <a:noFill/>
        </p:spPr>
        <p:txBody>
          <a:bodyPr wrap="square" rtlCol="0">
            <a:spAutoFit/>
          </a:bodyPr>
          <a:lstStyle/>
          <a:p>
            <a:r>
              <a:rPr kumimoji="1" lang="ja-JP" altLang="en-US" sz="1200" dirty="0" smtClean="0"/>
              <a:t>日本経済新聞　電子版　</a:t>
            </a:r>
            <a:r>
              <a:rPr kumimoji="1" lang="en-US" altLang="ja-JP" sz="1200" dirty="0" smtClean="0"/>
              <a:t>2013</a:t>
            </a:r>
            <a:r>
              <a:rPr kumimoji="1" lang="ja-JP" altLang="en-US" sz="1200" dirty="0" smtClean="0"/>
              <a:t>年</a:t>
            </a:r>
            <a:r>
              <a:rPr kumimoji="1" lang="en-US" altLang="ja-JP" sz="1200" dirty="0" smtClean="0"/>
              <a:t>1</a:t>
            </a:r>
            <a:r>
              <a:rPr kumimoji="1" lang="ja-JP" altLang="en-US" sz="1200" dirty="0" smtClean="0"/>
              <a:t>月</a:t>
            </a:r>
            <a:r>
              <a:rPr kumimoji="1" lang="en-US" altLang="ja-JP" sz="1200" dirty="0" smtClean="0"/>
              <a:t>19</a:t>
            </a:r>
            <a:r>
              <a:rPr kumimoji="1" lang="ja-JP" altLang="en-US" sz="1200" dirty="0" smtClean="0"/>
              <a:t>日　外資や大手も続々参戦　ブランド企業が狙う「駅ナカ」の光と影</a:t>
            </a:r>
            <a:endParaRPr kumimoji="1" lang="ja-JP" altLang="en-US" sz="1200" dirty="0"/>
          </a:p>
        </p:txBody>
      </p:sp>
    </p:spTree>
    <p:extLst>
      <p:ext uri="{BB962C8B-B14F-4D97-AF65-F5344CB8AC3E}">
        <p14:creationId xmlns:p14="http://schemas.microsoft.com/office/powerpoint/2010/main" val="2998507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683994"/>
          </a:xfrm>
        </p:spPr>
        <p:txBody>
          <a:bodyPr/>
          <a:lstStyle/>
          <a:p>
            <a:r>
              <a:rPr kumimoji="1" lang="ja-JP" altLang="en-US" dirty="0" smtClean="0"/>
              <a:t>駅ナカ消費の特徴</a:t>
            </a:r>
            <a:endParaRPr kumimoji="1" lang="ja-JP" altLang="en-US" dirty="0"/>
          </a:p>
        </p:txBody>
      </p:sp>
      <p:sp>
        <p:nvSpPr>
          <p:cNvPr id="3" name="コンテンツ プレースホルダ 2"/>
          <p:cNvSpPr>
            <a:spLocks noGrp="1"/>
          </p:cNvSpPr>
          <p:nvPr>
            <p:ph idx="1"/>
          </p:nvPr>
        </p:nvSpPr>
        <p:spPr>
          <a:xfrm>
            <a:off x="457200" y="1052738"/>
            <a:ext cx="8363272" cy="2520278"/>
          </a:xfrm>
        </p:spPr>
        <p:txBody>
          <a:bodyPr>
            <a:normAutofit lnSpcReduction="10000"/>
          </a:bodyPr>
          <a:lstStyle/>
          <a:p>
            <a:pPr lvl="0"/>
            <a:r>
              <a:rPr lang="ja-JP" altLang="en-US" sz="2800" dirty="0" smtClean="0">
                <a:solidFill>
                  <a:schemeClr val="tx1">
                    <a:lumMod val="95000"/>
                    <a:lumOff val="5000"/>
                  </a:schemeClr>
                </a:solidFill>
              </a:rPr>
              <a:t>★</a:t>
            </a:r>
            <a:r>
              <a:rPr lang="ja-JP" altLang="en-US" sz="2400" dirty="0" smtClean="0">
                <a:solidFill>
                  <a:srgbClr val="FF0000"/>
                </a:solidFill>
              </a:rPr>
              <a:t>衝動的で、非計画的</a:t>
            </a:r>
            <a:r>
              <a:rPr lang="ja-JP" altLang="en-US" sz="2400" dirty="0" smtClean="0"/>
              <a:t>な消費が多いのが特徴。</a:t>
            </a:r>
            <a:endParaRPr lang="en-US" altLang="ja-JP" sz="2400" dirty="0" smtClean="0">
              <a:latin typeface="+mn-ea"/>
            </a:endParaRPr>
          </a:p>
          <a:p>
            <a:r>
              <a:rPr lang="ja-JP" altLang="en-US" sz="2400" b="0" dirty="0" smtClean="0">
                <a:latin typeface="+mn-ea"/>
              </a:rPr>
              <a:t>    ⇒非計画購買</a:t>
            </a:r>
            <a:endParaRPr lang="en-US" altLang="ja-JP" sz="2400" b="0" dirty="0" smtClean="0">
              <a:latin typeface="+mn-ea"/>
            </a:endParaRPr>
          </a:p>
          <a:p>
            <a:r>
              <a:rPr lang="ja-JP" altLang="en-US" sz="2400" b="0" dirty="0" smtClean="0">
                <a:latin typeface="+mn-ea"/>
              </a:rPr>
              <a:t>　      </a:t>
            </a:r>
            <a:r>
              <a:rPr lang="ja-JP" altLang="en-US" sz="2400" b="0" dirty="0" smtClean="0">
                <a:solidFill>
                  <a:srgbClr val="00B050"/>
                </a:solidFill>
                <a:latin typeface="+mn-ea"/>
              </a:rPr>
              <a:t>突発的かつ自発的な購買欲求</a:t>
            </a:r>
            <a:r>
              <a:rPr lang="ja-JP" altLang="en-US" sz="2400" b="0" dirty="0" smtClean="0">
                <a:latin typeface="+mn-ea"/>
              </a:rPr>
              <a:t>が要因。</a:t>
            </a:r>
            <a:endParaRPr lang="en-US" altLang="ja-JP" sz="2400" b="0" dirty="0" smtClean="0">
              <a:latin typeface="+mn-ea"/>
            </a:endParaRPr>
          </a:p>
          <a:p>
            <a:r>
              <a:rPr lang="ja-JP" altLang="en-US" sz="2400" b="0" dirty="0">
                <a:latin typeface="+mn-ea"/>
              </a:rPr>
              <a:t>　</a:t>
            </a:r>
            <a:r>
              <a:rPr lang="ja-JP" altLang="en-US" sz="2400" b="0" dirty="0" smtClean="0">
                <a:latin typeface="+mn-ea"/>
              </a:rPr>
              <a:t>      購買にかかる時間が</a:t>
            </a:r>
            <a:r>
              <a:rPr lang="ja-JP" altLang="en-US" sz="2400" b="0" dirty="0">
                <a:latin typeface="+mn-ea"/>
              </a:rPr>
              <a:t>短く単価の低い最寄品で</a:t>
            </a:r>
            <a:r>
              <a:rPr lang="ja-JP" altLang="en-US" sz="2400" b="0" dirty="0" smtClean="0">
                <a:latin typeface="+mn-ea"/>
              </a:rPr>
              <a:t>行われる</a:t>
            </a:r>
            <a:endParaRPr lang="en-US" altLang="ja-JP" sz="2400" b="0" dirty="0" smtClean="0">
              <a:latin typeface="+mn-ea"/>
            </a:endParaRPr>
          </a:p>
          <a:p>
            <a:r>
              <a:rPr lang="en-US" altLang="ja-JP" sz="2400" b="0" dirty="0">
                <a:latin typeface="+mn-ea"/>
              </a:rPr>
              <a:t> </a:t>
            </a:r>
            <a:r>
              <a:rPr lang="en-US" altLang="ja-JP" sz="2400" b="0" dirty="0" smtClean="0">
                <a:latin typeface="+mn-ea"/>
              </a:rPr>
              <a:t>      </a:t>
            </a:r>
            <a:r>
              <a:rPr lang="ja-JP" altLang="en-US" sz="2400" b="0" dirty="0">
                <a:latin typeface="+mn-ea"/>
              </a:rPr>
              <a:t> </a:t>
            </a:r>
            <a:r>
              <a:rPr lang="ja-JP" altLang="en-US" sz="2400" b="0" dirty="0" smtClean="0">
                <a:latin typeface="+mn-ea"/>
              </a:rPr>
              <a:t>こと</a:t>
            </a:r>
            <a:r>
              <a:rPr lang="ja-JP" altLang="en-US" sz="2400" b="0" dirty="0">
                <a:latin typeface="+mn-ea"/>
              </a:rPr>
              <a:t>が多い。</a:t>
            </a:r>
            <a:endParaRPr lang="en-US" altLang="ja-JP" sz="2400" b="0" dirty="0">
              <a:latin typeface="+mn-ea"/>
            </a:endParaRPr>
          </a:p>
          <a:p>
            <a:endParaRPr lang="en-US" altLang="ja-JP" sz="2400" b="0" dirty="0" smtClean="0">
              <a:latin typeface="+mn-ea"/>
            </a:endParaRPr>
          </a:p>
          <a:p>
            <a:endParaRPr kumimoji="1" lang="en-US" altLang="ja-JP" b="0" dirty="0" smtClean="0"/>
          </a:p>
        </p:txBody>
      </p:sp>
      <p:sp>
        <p:nvSpPr>
          <p:cNvPr id="4" name="日付プレースホルダ 3"/>
          <p:cNvSpPr>
            <a:spLocks noGrp="1"/>
          </p:cNvSpPr>
          <p:nvPr>
            <p:ph type="dt" sz="half" idx="10"/>
          </p:nvPr>
        </p:nvSpPr>
        <p:spPr/>
        <p:txBody>
          <a:bodyPr/>
          <a:lstStyle/>
          <a:p>
            <a:fld id="{0ACADFA3-F818-430D-AA10-9B1FE02D7A2B}" type="datetime1">
              <a:rPr kumimoji="1" lang="ja-JP" altLang="en-US" smtClean="0"/>
              <a:t>2013/12/18</a:t>
            </a:fld>
            <a:endParaRPr kumimoji="1" lang="ja-JP" altLang="en-US" dirty="0"/>
          </a:p>
        </p:txBody>
      </p:sp>
      <p:sp>
        <p:nvSpPr>
          <p:cNvPr id="5" name="スライド番号プレースホルダ 4"/>
          <p:cNvSpPr>
            <a:spLocks noGrp="1"/>
          </p:cNvSpPr>
          <p:nvPr>
            <p:ph type="sldNum" sz="quarter" idx="12"/>
          </p:nvPr>
        </p:nvSpPr>
        <p:spPr/>
        <p:txBody>
          <a:bodyPr/>
          <a:lstStyle/>
          <a:p>
            <a:fld id="{6C298445-82A3-4105-A96B-F08836EED490}" type="slidenum">
              <a:rPr kumimoji="1" lang="ja-JP" altLang="en-US" smtClean="0"/>
              <a:pPr/>
              <a:t>12</a:t>
            </a:fld>
            <a:endParaRPr kumimoji="1" lang="ja-JP" altLang="en-US" dirty="0"/>
          </a:p>
        </p:txBody>
      </p:sp>
      <p:sp>
        <p:nvSpPr>
          <p:cNvPr id="6" name="コンテンツ プレースホルダー 2"/>
          <p:cNvSpPr txBox="1">
            <a:spLocks/>
          </p:cNvSpPr>
          <p:nvPr/>
        </p:nvSpPr>
        <p:spPr>
          <a:xfrm>
            <a:off x="492032" y="3501008"/>
            <a:ext cx="7620000" cy="2193107"/>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a:lstStyle>
          <a:p>
            <a:r>
              <a:rPr lang="ja-JP" altLang="en-US" sz="2800" dirty="0" smtClean="0"/>
              <a:t>★</a:t>
            </a:r>
            <a:r>
              <a:rPr lang="ja-JP" altLang="en-US" sz="2400" dirty="0" smtClean="0"/>
              <a:t>駅ナカの消費者は、買い物目的ではなく、</a:t>
            </a:r>
            <a:endParaRPr lang="en-US" altLang="ja-JP" sz="2400" dirty="0" smtClean="0"/>
          </a:p>
          <a:p>
            <a:r>
              <a:rPr lang="ja-JP" altLang="en-US" sz="2400" dirty="0" smtClean="0">
                <a:solidFill>
                  <a:srgbClr val="FF0000"/>
                </a:solidFill>
              </a:rPr>
              <a:t>　  移動することが主な目的</a:t>
            </a:r>
            <a:r>
              <a:rPr lang="ja-JP" altLang="en-US" sz="2400" dirty="0" smtClean="0"/>
              <a:t>である。</a:t>
            </a:r>
            <a:endParaRPr lang="en-US" altLang="ja-JP" sz="2400" dirty="0" smtClean="0"/>
          </a:p>
          <a:p>
            <a:r>
              <a:rPr lang="ja-JP" altLang="en-US" sz="2400" dirty="0" smtClean="0"/>
              <a:t>　　　→</a:t>
            </a:r>
            <a:r>
              <a:rPr lang="ja-JP" altLang="en-US" sz="2400" dirty="0" smtClean="0">
                <a:solidFill>
                  <a:srgbClr val="FF0000"/>
                </a:solidFill>
              </a:rPr>
              <a:t>急に必要なものができた</a:t>
            </a:r>
            <a:r>
              <a:rPr lang="ja-JP" altLang="en-US" sz="2400" dirty="0" smtClean="0"/>
              <a:t>から買う</a:t>
            </a:r>
            <a:endParaRPr lang="en-US" altLang="ja-JP" sz="2400" dirty="0" smtClean="0"/>
          </a:p>
          <a:p>
            <a:r>
              <a:rPr lang="ja-JP" altLang="en-US" sz="2400" dirty="0" smtClean="0"/>
              <a:t>　　　→</a:t>
            </a:r>
            <a:r>
              <a:rPr lang="ja-JP" altLang="en-US" sz="2400" dirty="0" smtClean="0">
                <a:solidFill>
                  <a:srgbClr val="FF0000"/>
                </a:solidFill>
              </a:rPr>
              <a:t>気分転換やご褒美</a:t>
            </a:r>
            <a:r>
              <a:rPr lang="ja-JP" altLang="en-US" sz="2400" dirty="0" smtClean="0"/>
              <a:t>に何かを買う</a:t>
            </a:r>
            <a:endParaRPr lang="ja-JP" alt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346314"/>
            <a:ext cx="5842992" cy="759614"/>
          </a:xfrm>
        </p:spPr>
        <p:txBody>
          <a:bodyPr/>
          <a:lstStyle/>
          <a:p>
            <a:pPr algn="l"/>
            <a:r>
              <a:rPr kumimoji="1" lang="ja-JP" altLang="en-US" dirty="0" smtClean="0"/>
              <a:t>駅消費における主要な心理</a:t>
            </a:r>
            <a:endParaRPr kumimoji="1" lang="ja-JP" altLang="en-US" dirty="0"/>
          </a:p>
        </p:txBody>
      </p:sp>
      <p:sp>
        <p:nvSpPr>
          <p:cNvPr id="3" name="コンテンツ プレースホルダー 2"/>
          <p:cNvSpPr>
            <a:spLocks noGrp="1"/>
          </p:cNvSpPr>
          <p:nvPr>
            <p:ph idx="1"/>
          </p:nvPr>
        </p:nvSpPr>
        <p:spPr>
          <a:xfrm>
            <a:off x="467544" y="1340768"/>
            <a:ext cx="8229600" cy="4525963"/>
          </a:xfrm>
        </p:spPr>
        <p:txBody>
          <a:bodyPr>
            <a:normAutofit/>
          </a:bodyPr>
          <a:lstStyle/>
          <a:p>
            <a:pPr marL="0" indent="0">
              <a:buNone/>
            </a:pPr>
            <a:r>
              <a:rPr kumimoji="1" lang="ja-JP" altLang="en-US" sz="2400" dirty="0" smtClean="0"/>
              <a:t>①</a:t>
            </a:r>
            <a:r>
              <a:rPr kumimoji="1" lang="ja-JP" altLang="en-US" sz="2400" dirty="0" smtClean="0">
                <a:solidFill>
                  <a:srgbClr val="0070C0"/>
                </a:solidFill>
              </a:rPr>
              <a:t>気持ちスイッチ</a:t>
            </a:r>
            <a:r>
              <a:rPr lang="ja-JP" altLang="en-US" sz="2400" dirty="0" smtClean="0">
                <a:solidFill>
                  <a:srgbClr val="0070C0"/>
                </a:solidFill>
              </a:rPr>
              <a:t>系消費</a:t>
            </a:r>
            <a:endParaRPr lang="en-US" altLang="ja-JP" sz="2400" dirty="0" smtClean="0">
              <a:solidFill>
                <a:srgbClr val="0070C0"/>
              </a:solidFill>
            </a:endParaRPr>
          </a:p>
          <a:p>
            <a:pPr marL="0" indent="0">
              <a:buNone/>
            </a:pPr>
            <a:r>
              <a:rPr kumimoji="1" lang="ja-JP" altLang="en-US" dirty="0" smtClean="0"/>
              <a:t>気持ちを切り替える心理。オンとオフを切り替える気分転換。</a:t>
            </a:r>
            <a:endParaRPr kumimoji="1" lang="en-US" altLang="ja-JP" dirty="0" smtClean="0"/>
          </a:p>
          <a:p>
            <a:pPr marL="0" indent="0">
              <a:buNone/>
            </a:pPr>
            <a:r>
              <a:rPr kumimoji="1" lang="ja-JP" altLang="en-US" sz="2400" dirty="0" smtClean="0"/>
              <a:t>②</a:t>
            </a:r>
            <a:r>
              <a:rPr kumimoji="1" lang="ja-JP" altLang="en-US" sz="2400" dirty="0" smtClean="0">
                <a:solidFill>
                  <a:srgbClr val="0070C0"/>
                </a:solidFill>
              </a:rPr>
              <a:t>ご褒美系消費</a:t>
            </a:r>
            <a:endParaRPr kumimoji="1" lang="en-US" altLang="ja-JP" sz="2400" dirty="0" smtClean="0">
              <a:solidFill>
                <a:srgbClr val="0070C0"/>
              </a:solidFill>
            </a:endParaRPr>
          </a:p>
          <a:p>
            <a:pPr marL="0" indent="0">
              <a:buNone/>
            </a:pPr>
            <a:r>
              <a:rPr lang="ja-JP" altLang="en-US" dirty="0" smtClean="0"/>
              <a:t>自分を労う心理。仕事で頑張った自分にファッション、アクセサリー、ゲームなどを購入してご褒美をあげること。</a:t>
            </a:r>
            <a:endParaRPr lang="en-US" altLang="ja-JP" dirty="0" smtClean="0"/>
          </a:p>
          <a:p>
            <a:pPr marL="0" indent="0">
              <a:buNone/>
            </a:pPr>
            <a:r>
              <a:rPr kumimoji="1" lang="ja-JP" altLang="en-US" sz="2400" dirty="0" smtClean="0"/>
              <a:t>③</a:t>
            </a:r>
            <a:r>
              <a:rPr kumimoji="1" lang="ja-JP" altLang="en-US" sz="2400" dirty="0" smtClean="0">
                <a:solidFill>
                  <a:srgbClr val="0070C0"/>
                </a:solidFill>
              </a:rPr>
              <a:t>出会い系消費</a:t>
            </a:r>
            <a:endParaRPr kumimoji="1" lang="en-US" altLang="ja-JP" sz="2400" dirty="0" smtClean="0">
              <a:solidFill>
                <a:srgbClr val="0070C0"/>
              </a:solidFill>
            </a:endParaRPr>
          </a:p>
          <a:p>
            <a:pPr marL="0" indent="0">
              <a:buNone/>
            </a:pPr>
            <a:r>
              <a:rPr lang="ja-JP" altLang="en-US" dirty="0"/>
              <a:t>新た</a:t>
            </a:r>
            <a:r>
              <a:rPr lang="ja-JP" altLang="en-US" dirty="0" smtClean="0"/>
              <a:t>な出会いを潜在的に求める心理。多種多様な品を扱う雑貨屋や遊びのある店でこの心理は起きやすい。</a:t>
            </a:r>
            <a:endParaRPr kumimoji="1" lang="en-US" altLang="ja-JP" dirty="0" smtClean="0"/>
          </a:p>
        </p:txBody>
      </p:sp>
      <p:sp>
        <p:nvSpPr>
          <p:cNvPr id="4" name="日付プレースホルダー 3"/>
          <p:cNvSpPr>
            <a:spLocks noGrp="1"/>
          </p:cNvSpPr>
          <p:nvPr>
            <p:ph type="dt" sz="half" idx="10"/>
          </p:nvPr>
        </p:nvSpPr>
        <p:spPr/>
        <p:txBody>
          <a:bodyPr/>
          <a:lstStyle/>
          <a:p>
            <a:fld id="{4D15E5A5-BD1E-4185-99F6-656D794EB3BE}"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2E385DDE-2030-44FE-B42F-BC661C79B53F}" type="slidenum">
              <a:rPr kumimoji="1" lang="ja-JP" altLang="en-US" smtClean="0"/>
              <a:pPr/>
              <a:t>13</a:t>
            </a:fld>
            <a:endParaRPr kumimoji="1" lang="ja-JP" altLang="en-US" dirty="0"/>
          </a:p>
        </p:txBody>
      </p:sp>
      <p:sp>
        <p:nvSpPr>
          <p:cNvPr id="6" name="テキスト ボックス 5"/>
          <p:cNvSpPr txBox="1"/>
          <p:nvPr/>
        </p:nvSpPr>
        <p:spPr>
          <a:xfrm>
            <a:off x="827584" y="5859759"/>
            <a:ext cx="4536504" cy="461665"/>
          </a:xfrm>
          <a:prstGeom prst="rect">
            <a:avLst/>
          </a:prstGeom>
          <a:noFill/>
        </p:spPr>
        <p:txBody>
          <a:bodyPr wrap="square" rtlCol="0">
            <a:spAutoFit/>
          </a:bodyPr>
          <a:lstStyle/>
          <a:p>
            <a:r>
              <a:rPr kumimoji="1" lang="ja-JP" altLang="en-US" sz="1200" dirty="0" smtClean="0"/>
              <a:t>参考：駅消費センターＷＥＢ</a:t>
            </a:r>
            <a:endParaRPr kumimoji="1" lang="en-US" altLang="ja-JP" sz="1200" dirty="0" smtClean="0"/>
          </a:p>
          <a:p>
            <a:r>
              <a:rPr lang="en-US" altLang="ja-JP" sz="1200" dirty="0" smtClean="0"/>
              <a:t>http://www.jeki.co.jp/ekishoken/data.html</a:t>
            </a:r>
            <a:endParaRPr kumimoji="1" lang="ja-JP" altLang="en-US" sz="1200" dirty="0"/>
          </a:p>
        </p:txBody>
      </p:sp>
      <p:pic>
        <p:nvPicPr>
          <p:cNvPr id="6146" name="Picture 2" descr="C:\Program Files\Microsoft Office\MEDIA\CAGCAT10\j03029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5479028"/>
            <a:ext cx="872496" cy="122312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Program Files\Microsoft Office\MEDIA\CAGCAT10\j0285698.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0352" y="548680"/>
            <a:ext cx="1055756" cy="1128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0378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828010"/>
          </a:xfrm>
        </p:spPr>
        <p:txBody>
          <a:bodyPr/>
          <a:lstStyle/>
          <a:p>
            <a:r>
              <a:rPr kumimoji="1" lang="ja-JP" altLang="en-US" dirty="0" smtClean="0"/>
              <a:t>駅ナカビジネス</a:t>
            </a:r>
            <a:endParaRPr kumimoji="1" lang="ja-JP" altLang="en-US" dirty="0"/>
          </a:p>
        </p:txBody>
      </p:sp>
      <p:sp>
        <p:nvSpPr>
          <p:cNvPr id="3" name="コンテンツ プレースホルダー 2"/>
          <p:cNvSpPr>
            <a:spLocks noGrp="1"/>
          </p:cNvSpPr>
          <p:nvPr>
            <p:ph idx="1"/>
          </p:nvPr>
        </p:nvSpPr>
        <p:spPr>
          <a:xfrm>
            <a:off x="457200" y="980728"/>
            <a:ext cx="8075240" cy="5328592"/>
          </a:xfrm>
        </p:spPr>
        <p:txBody>
          <a:bodyPr>
            <a:normAutofit fontScale="85000" lnSpcReduction="20000"/>
          </a:bodyPr>
          <a:lstStyle/>
          <a:p>
            <a:endParaRPr lang="en-US" altLang="ja-JP" sz="1000" dirty="0" smtClean="0"/>
          </a:p>
          <a:p>
            <a:r>
              <a:rPr lang="ja-JP" altLang="en-US" dirty="0" smtClean="0"/>
              <a:t>　　　　　　　　　　　　　　　　　（エキュート）</a:t>
            </a:r>
            <a:endParaRPr lang="en-US" altLang="ja-JP" dirty="0"/>
          </a:p>
          <a:p>
            <a:r>
              <a:rPr kumimoji="1" lang="en-US" altLang="ja-JP" dirty="0" smtClean="0">
                <a:latin typeface="+mn-ea"/>
              </a:rPr>
              <a:t>:</a:t>
            </a:r>
            <a:r>
              <a:rPr kumimoji="1" lang="ja-JP" altLang="en-US" dirty="0" smtClean="0">
                <a:latin typeface="+mn-ea"/>
              </a:rPr>
              <a:t> </a:t>
            </a:r>
            <a:r>
              <a:rPr kumimoji="1" lang="en-US" altLang="ja-JP" dirty="0" smtClean="0">
                <a:latin typeface="+mn-ea"/>
              </a:rPr>
              <a:t>JR</a:t>
            </a:r>
            <a:r>
              <a:rPr kumimoji="1" lang="ja-JP" altLang="en-US" dirty="0" smtClean="0">
                <a:latin typeface="+mn-ea"/>
              </a:rPr>
              <a:t>東日本グループが運営している</a:t>
            </a:r>
            <a:endParaRPr kumimoji="1" lang="en-US" altLang="ja-JP" dirty="0" smtClean="0">
              <a:latin typeface="+mn-ea"/>
            </a:endParaRPr>
          </a:p>
          <a:p>
            <a:r>
              <a:rPr kumimoji="1" lang="ja-JP" altLang="en-US" dirty="0" smtClean="0">
                <a:latin typeface="+mn-ea"/>
              </a:rPr>
              <a:t>駅ナカ事業</a:t>
            </a:r>
            <a:endParaRPr kumimoji="1" lang="en-US" altLang="ja-JP" dirty="0" smtClean="0">
              <a:latin typeface="+mn-ea"/>
            </a:endParaRPr>
          </a:p>
          <a:p>
            <a:r>
              <a:rPr lang="ja-JP" altLang="en-US" sz="2400" dirty="0" smtClean="0"/>
              <a:t>大宮・品川・品川サウス・立川</a:t>
            </a:r>
            <a:endParaRPr lang="en-US" altLang="ja-JP" sz="2400" dirty="0" smtClean="0"/>
          </a:p>
          <a:p>
            <a:r>
              <a:rPr kumimoji="1" lang="ja-JP" altLang="en-US" sz="2400" dirty="0" smtClean="0"/>
              <a:t>日暮里・東京・上野・赤羽</a:t>
            </a:r>
            <a:endParaRPr lang="en-US" altLang="ja-JP" sz="2400" dirty="0"/>
          </a:p>
          <a:p>
            <a:endParaRPr kumimoji="1" lang="en-US" altLang="ja-JP" sz="1200" dirty="0" smtClean="0"/>
          </a:p>
          <a:p>
            <a:pPr algn="r"/>
            <a:r>
              <a:rPr lang="ja-JP" altLang="en-US" sz="1400" dirty="0" smtClean="0"/>
              <a:t>参考：エキュートＨＰ　</a:t>
            </a:r>
            <a:r>
              <a:rPr lang="en-US" altLang="ja-JP" sz="1400" dirty="0" smtClean="0"/>
              <a:t>http</a:t>
            </a:r>
            <a:r>
              <a:rPr lang="en-US" altLang="ja-JP" sz="1400" dirty="0"/>
              <a:t>://www.ecute.jp/</a:t>
            </a:r>
            <a:endParaRPr kumimoji="1" lang="en-US" altLang="ja-JP" sz="1400" dirty="0" smtClean="0"/>
          </a:p>
          <a:p>
            <a:endParaRPr kumimoji="1" lang="en-US" altLang="ja-JP" sz="2400" dirty="0" smtClean="0"/>
          </a:p>
          <a:p>
            <a:r>
              <a:rPr lang="ja-JP" altLang="en-US" sz="1900" dirty="0" smtClean="0"/>
              <a:t>　　　　　　　　　　　　（ディラ）</a:t>
            </a:r>
            <a:endParaRPr lang="en-US" altLang="ja-JP" sz="1900" dirty="0" smtClean="0"/>
          </a:p>
          <a:p>
            <a:r>
              <a:rPr lang="ja-JP" altLang="en-US" sz="1900" dirty="0" smtClean="0"/>
              <a:t>：</a:t>
            </a:r>
            <a:r>
              <a:rPr lang="en-US" altLang="ja-JP" sz="1900" dirty="0" smtClean="0">
                <a:latin typeface="+mn-ea"/>
              </a:rPr>
              <a:t>JR</a:t>
            </a:r>
            <a:r>
              <a:rPr lang="ja-JP" altLang="en-US" sz="1900" dirty="0" smtClean="0">
                <a:latin typeface="+mn-ea"/>
              </a:rPr>
              <a:t>東日本グループが運営している</a:t>
            </a:r>
            <a:endParaRPr lang="en-US" altLang="ja-JP" sz="1900" dirty="0" smtClean="0">
              <a:latin typeface="+mn-ea"/>
            </a:endParaRPr>
          </a:p>
          <a:p>
            <a:r>
              <a:rPr lang="ja-JP" altLang="en-US" sz="1900" dirty="0" smtClean="0">
                <a:latin typeface="+mn-ea"/>
              </a:rPr>
              <a:t>駅ナカ事業</a:t>
            </a:r>
            <a:endParaRPr lang="en-US" altLang="ja-JP" sz="1900" dirty="0" smtClean="0">
              <a:latin typeface="+mn-ea"/>
            </a:endParaRPr>
          </a:p>
          <a:p>
            <a:r>
              <a:rPr lang="ja-JP" altLang="en-US" sz="2400" dirty="0" smtClean="0"/>
              <a:t>仙台・大崎・阿佐ヶ谷・津田沼</a:t>
            </a:r>
            <a:endParaRPr lang="en-US" altLang="ja-JP" sz="2400" dirty="0" smtClean="0"/>
          </a:p>
          <a:p>
            <a:r>
              <a:rPr lang="ja-JP" altLang="en-US" sz="2400" dirty="0" smtClean="0"/>
              <a:t>西荻窪・蘇我・西船橋・大宮</a:t>
            </a:r>
            <a:endParaRPr lang="en-US" altLang="ja-JP" sz="2400" dirty="0" smtClean="0"/>
          </a:p>
          <a:p>
            <a:r>
              <a:rPr lang="ja-JP" altLang="en-US" sz="2400" dirty="0" smtClean="0"/>
              <a:t>高円寺・拝島・三鷹・上野　　　</a:t>
            </a:r>
            <a:endParaRPr lang="en-US" altLang="ja-JP" sz="2400" dirty="0" smtClean="0"/>
          </a:p>
          <a:p>
            <a:pPr algn="r"/>
            <a:r>
              <a:rPr lang="ja-JP" altLang="en-US" sz="1400" dirty="0" smtClean="0"/>
              <a:t>参考：ＪＲ東日本</a:t>
            </a:r>
            <a:r>
              <a:rPr lang="ja-JP" altLang="en-US" sz="2400" dirty="0" smtClean="0"/>
              <a:t>　</a:t>
            </a:r>
            <a:r>
              <a:rPr lang="en-US" altLang="ja-JP" sz="1400" dirty="0" smtClean="0"/>
              <a:t>https</a:t>
            </a:r>
            <a:r>
              <a:rPr lang="en-US" altLang="ja-JP" sz="1400" dirty="0"/>
              <a:t>://www.jreast.co.jp/life_service/station/index.html</a:t>
            </a:r>
            <a:r>
              <a:rPr lang="ja-JP" altLang="en-US" sz="2400" dirty="0" smtClean="0"/>
              <a:t>　　　</a:t>
            </a:r>
            <a:endParaRPr kumimoji="1" lang="en-US" altLang="ja-JP" sz="2400" dirty="0" smtClean="0"/>
          </a:p>
        </p:txBody>
      </p:sp>
      <p:sp>
        <p:nvSpPr>
          <p:cNvPr id="4" name="日付プレースホルダー 3"/>
          <p:cNvSpPr>
            <a:spLocks noGrp="1"/>
          </p:cNvSpPr>
          <p:nvPr>
            <p:ph type="dt" sz="half" idx="10"/>
          </p:nvPr>
        </p:nvSpPr>
        <p:spPr/>
        <p:txBody>
          <a:bodyPr/>
          <a:lstStyle/>
          <a:p>
            <a:fld id="{3CDF7CA6-4D7B-43BC-BDBE-E0EC93FFC7B3}"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14</a:t>
            </a:fld>
            <a:endParaRPr kumimoji="1" lang="ja-JP" alt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05444" y="908720"/>
            <a:ext cx="3749535" cy="2182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192" t="31116" r="6780" b="36323"/>
          <a:stretch/>
        </p:blipFill>
        <p:spPr bwMode="auto">
          <a:xfrm>
            <a:off x="589931" y="980728"/>
            <a:ext cx="2450123" cy="533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6" name="Picture 2" descr="阿佐ヶ谷/Dila阿佐ヶ谷"/>
          <p:cNvPicPr>
            <a:picLocks noChangeAspect="1" noChangeArrowheads="1"/>
          </p:cNvPicPr>
          <p:nvPr/>
        </p:nvPicPr>
        <p:blipFill>
          <a:blip r:embed="rId4" cstate="print"/>
          <a:srcRect/>
          <a:stretch>
            <a:fillRect/>
          </a:stretch>
        </p:blipFill>
        <p:spPr bwMode="auto">
          <a:xfrm>
            <a:off x="611560" y="3392996"/>
            <a:ext cx="1440160" cy="648071"/>
          </a:xfrm>
          <a:prstGeom prst="rect">
            <a:avLst/>
          </a:prstGeom>
          <a:noFill/>
        </p:spPr>
      </p:pic>
      <p:pic>
        <p:nvPicPr>
          <p:cNvPr id="21508" name="Picture 4" descr="仙台/Dila仙台"/>
          <p:cNvPicPr>
            <a:picLocks noChangeAspect="1" noChangeArrowheads="1"/>
          </p:cNvPicPr>
          <p:nvPr/>
        </p:nvPicPr>
        <p:blipFill>
          <a:blip r:embed="rId5" cstate="print"/>
          <a:srcRect/>
          <a:stretch>
            <a:fillRect/>
          </a:stretch>
        </p:blipFill>
        <p:spPr bwMode="auto">
          <a:xfrm>
            <a:off x="4644008" y="3717032"/>
            <a:ext cx="3672408" cy="2095501"/>
          </a:xfrm>
          <a:prstGeom prst="rect">
            <a:avLst/>
          </a:prstGeom>
          <a:noFill/>
        </p:spPr>
      </p:pic>
    </p:spTree>
    <p:extLst>
      <p:ext uri="{BB962C8B-B14F-4D97-AF65-F5344CB8AC3E}">
        <p14:creationId xmlns:p14="http://schemas.microsoft.com/office/powerpoint/2010/main" val="3769722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828010"/>
          </a:xfrm>
        </p:spPr>
        <p:txBody>
          <a:bodyPr/>
          <a:lstStyle/>
          <a:p>
            <a:r>
              <a:rPr kumimoji="1" lang="ja-JP" altLang="en-US" dirty="0" smtClean="0"/>
              <a:t>駅ナカビジネス</a:t>
            </a:r>
            <a:endParaRPr kumimoji="1" lang="ja-JP" altLang="en-US" dirty="0"/>
          </a:p>
        </p:txBody>
      </p:sp>
      <p:sp>
        <p:nvSpPr>
          <p:cNvPr id="3" name="コンテンツ プレースホルダ 2"/>
          <p:cNvSpPr>
            <a:spLocks noGrp="1"/>
          </p:cNvSpPr>
          <p:nvPr>
            <p:ph idx="1"/>
          </p:nvPr>
        </p:nvSpPr>
        <p:spPr>
          <a:xfrm>
            <a:off x="457200" y="1052736"/>
            <a:ext cx="8219256" cy="5256584"/>
          </a:xfrm>
        </p:spPr>
        <p:txBody>
          <a:bodyPr>
            <a:normAutofit fontScale="92500" lnSpcReduction="10000"/>
          </a:bodyPr>
          <a:lstStyle/>
          <a:p>
            <a:endParaRPr kumimoji="1" lang="en-US" altLang="ja-JP" dirty="0" smtClean="0"/>
          </a:p>
          <a:p>
            <a:r>
              <a:rPr kumimoji="1" lang="ja-JP" altLang="en-US" dirty="0" smtClean="0"/>
              <a:t>　　　　　　　　　　　　　　　</a:t>
            </a:r>
            <a:r>
              <a:rPr lang="ja-JP" altLang="en-US" dirty="0" smtClean="0">
                <a:latin typeface="+mn-ea"/>
              </a:rPr>
              <a:t>（エチカ）</a:t>
            </a:r>
            <a:endParaRPr lang="en-US" altLang="ja-JP" dirty="0" smtClean="0">
              <a:latin typeface="+mn-ea"/>
            </a:endParaRPr>
          </a:p>
          <a:p>
            <a:r>
              <a:rPr lang="ja-JP" altLang="en-US" sz="2400" dirty="0" smtClean="0"/>
              <a:t>：</a:t>
            </a:r>
            <a:r>
              <a:rPr lang="ja-JP" altLang="en-US" dirty="0" smtClean="0"/>
              <a:t>東京地下鉄（東京メトロ）が運営している</a:t>
            </a:r>
            <a:endParaRPr lang="en-US" altLang="ja-JP" dirty="0" smtClean="0"/>
          </a:p>
          <a:p>
            <a:r>
              <a:rPr lang="ja-JP" altLang="en-US" dirty="0" smtClean="0"/>
              <a:t>「エキナカ」商業施設</a:t>
            </a:r>
            <a:endParaRPr lang="en-US" altLang="ja-JP" dirty="0" smtClean="0"/>
          </a:p>
          <a:p>
            <a:r>
              <a:rPr lang="ja-JP" altLang="en-US" sz="2400" dirty="0" smtClean="0"/>
              <a:t>池袋・表参道</a:t>
            </a:r>
            <a:endParaRPr lang="en-US" altLang="ja-JP" sz="2400" dirty="0" smtClean="0"/>
          </a:p>
          <a:p>
            <a:pPr algn="r"/>
            <a:r>
              <a:rPr lang="ja-JP" altLang="en-US" sz="1300" dirty="0" smtClean="0"/>
              <a:t>参考：東京メトロ　</a:t>
            </a:r>
            <a:r>
              <a:rPr lang="en-US" altLang="ja-JP" sz="1300" dirty="0" smtClean="0"/>
              <a:t>http</a:t>
            </a:r>
            <a:r>
              <a:rPr lang="en-US" altLang="ja-JP" sz="1300" dirty="0"/>
              <a:t>://www.tokyometro.jp/echika</a:t>
            </a:r>
            <a:r>
              <a:rPr lang="en-US" altLang="ja-JP" dirty="0" smtClean="0"/>
              <a:t>/</a:t>
            </a:r>
          </a:p>
          <a:p>
            <a:r>
              <a:rPr lang="ja-JP" altLang="en-US" dirty="0" smtClean="0"/>
              <a:t>　　　　　　　　　　　　　　　　</a:t>
            </a:r>
            <a:endParaRPr lang="en-US" altLang="ja-JP" dirty="0" smtClean="0"/>
          </a:p>
          <a:p>
            <a:r>
              <a:rPr lang="ja-JP" altLang="en-US" dirty="0" smtClean="0"/>
              <a:t>　　　　　　　　　　　　　　　　　（エチカフィット）</a:t>
            </a:r>
            <a:endParaRPr lang="en-US" altLang="ja-JP" dirty="0"/>
          </a:p>
          <a:p>
            <a:r>
              <a:rPr lang="ja-JP" altLang="en-US" dirty="0"/>
              <a:t>：東京地下鉄（東京メトロ）が運営している</a:t>
            </a:r>
          </a:p>
          <a:p>
            <a:r>
              <a:rPr lang="ja-JP" altLang="en-US" dirty="0"/>
              <a:t>「エキナカ」商業</a:t>
            </a:r>
            <a:r>
              <a:rPr lang="ja-JP" altLang="en-US" dirty="0" smtClean="0"/>
              <a:t>施設</a:t>
            </a:r>
            <a:endParaRPr lang="en-US" altLang="ja-JP" dirty="0" smtClean="0"/>
          </a:p>
          <a:p>
            <a:r>
              <a:rPr lang="ja-JP" altLang="en-US" sz="2400" dirty="0" smtClean="0"/>
              <a:t>上野・東京・銀座・永田町</a:t>
            </a:r>
            <a:endParaRPr lang="en-US" altLang="ja-JP" sz="1300" dirty="0" smtClean="0"/>
          </a:p>
          <a:p>
            <a:pPr algn="r"/>
            <a:endParaRPr lang="en-US" altLang="ja-JP" sz="1300" dirty="0" smtClean="0"/>
          </a:p>
          <a:p>
            <a:pPr algn="r"/>
            <a:r>
              <a:rPr lang="ja-JP" altLang="en-US" sz="1300" dirty="0" smtClean="0"/>
              <a:t>参考</a:t>
            </a:r>
            <a:r>
              <a:rPr lang="ja-JP" altLang="en-US" sz="1300" dirty="0"/>
              <a:t>：東京</a:t>
            </a:r>
            <a:r>
              <a:rPr lang="ja-JP" altLang="en-US" sz="1300" dirty="0" smtClean="0"/>
              <a:t>メトロ　</a:t>
            </a:r>
            <a:r>
              <a:rPr lang="en-US" altLang="ja-JP" sz="1300" dirty="0" smtClean="0"/>
              <a:t>http</a:t>
            </a:r>
            <a:r>
              <a:rPr lang="en-US" altLang="ja-JP" sz="1300" dirty="0"/>
              <a:t>://www.tokyometro.jp/shop/brand/echika_fit/ueno</a:t>
            </a:r>
            <a:r>
              <a:rPr lang="en-US" altLang="ja-JP" sz="1300" dirty="0" smtClean="0"/>
              <a:t>/</a:t>
            </a:r>
            <a:endParaRPr lang="en-US" altLang="ja-JP" sz="2400" dirty="0" smtClean="0"/>
          </a:p>
          <a:p>
            <a:endParaRPr lang="en-US" altLang="ja-JP" sz="2400" dirty="0" smtClean="0"/>
          </a:p>
          <a:p>
            <a:endParaRPr kumimoji="1" lang="ja-JP" altLang="en-US" dirty="0"/>
          </a:p>
        </p:txBody>
      </p:sp>
      <p:sp>
        <p:nvSpPr>
          <p:cNvPr id="4" name="日付プレースホルダ 3"/>
          <p:cNvSpPr>
            <a:spLocks noGrp="1"/>
          </p:cNvSpPr>
          <p:nvPr>
            <p:ph type="dt" sz="half" idx="10"/>
          </p:nvPr>
        </p:nvSpPr>
        <p:spPr/>
        <p:txBody>
          <a:bodyPr/>
          <a:lstStyle/>
          <a:p>
            <a:fld id="{744E59E5-1391-4449-93C1-0B78B0264086}" type="datetime1">
              <a:rPr kumimoji="1" lang="ja-JP" altLang="en-US" smtClean="0"/>
              <a:t>2013/12/18</a:t>
            </a:fld>
            <a:endParaRPr kumimoji="1" lang="ja-JP" altLang="en-US" dirty="0"/>
          </a:p>
        </p:txBody>
      </p:sp>
      <p:sp>
        <p:nvSpPr>
          <p:cNvPr id="5" name="スライド番号プレースホルダ 4"/>
          <p:cNvSpPr>
            <a:spLocks noGrp="1"/>
          </p:cNvSpPr>
          <p:nvPr>
            <p:ph type="sldNum" sz="quarter" idx="12"/>
          </p:nvPr>
        </p:nvSpPr>
        <p:spPr/>
        <p:txBody>
          <a:bodyPr/>
          <a:lstStyle/>
          <a:p>
            <a:fld id="{6C298445-82A3-4105-A96B-F08836EED490}" type="slidenum">
              <a:rPr kumimoji="1" lang="ja-JP" altLang="en-US" smtClean="0"/>
              <a:pPr/>
              <a:t>15</a:t>
            </a:fld>
            <a:endParaRPr kumimoji="1" lang="ja-JP" altLang="en-US" dirty="0"/>
          </a:p>
        </p:txBody>
      </p:sp>
      <p:pic>
        <p:nvPicPr>
          <p:cNvPr id="6"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6726"/>
          <a:stretch/>
        </p:blipFill>
        <p:spPr bwMode="auto">
          <a:xfrm>
            <a:off x="755576" y="1268760"/>
            <a:ext cx="2117882" cy="54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052736"/>
            <a:ext cx="3312368"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1294" y="3501008"/>
            <a:ext cx="3669923" cy="22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3717032"/>
            <a:ext cx="2535858" cy="588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828010"/>
          </a:xfrm>
        </p:spPr>
        <p:txBody>
          <a:bodyPr/>
          <a:lstStyle/>
          <a:p>
            <a:r>
              <a:rPr kumimoji="1" lang="ja-JP" altLang="en-US" dirty="0" smtClean="0"/>
              <a:t>駅ナカの近年の動き</a:t>
            </a:r>
            <a:endParaRPr kumimoji="1" lang="ja-JP" altLang="en-US" dirty="0"/>
          </a:p>
        </p:txBody>
      </p:sp>
      <p:sp>
        <p:nvSpPr>
          <p:cNvPr id="3" name="コンテンツ プレースホルダ 2"/>
          <p:cNvSpPr>
            <a:spLocks noGrp="1"/>
          </p:cNvSpPr>
          <p:nvPr>
            <p:ph idx="1"/>
          </p:nvPr>
        </p:nvSpPr>
        <p:spPr>
          <a:xfrm>
            <a:off x="457200" y="1052736"/>
            <a:ext cx="7715200" cy="5073427"/>
          </a:xfrm>
        </p:spPr>
        <p:txBody>
          <a:bodyPr/>
          <a:lstStyle/>
          <a:p>
            <a:endParaRPr lang="en-US" altLang="ja-JP" dirty="0"/>
          </a:p>
          <a:p>
            <a:endParaRPr kumimoji="1" lang="ja-JP" altLang="en-US" dirty="0"/>
          </a:p>
        </p:txBody>
      </p:sp>
      <p:sp>
        <p:nvSpPr>
          <p:cNvPr id="4" name="日付プレースホルダ 3"/>
          <p:cNvSpPr>
            <a:spLocks noGrp="1"/>
          </p:cNvSpPr>
          <p:nvPr>
            <p:ph type="dt" sz="half" idx="10"/>
          </p:nvPr>
        </p:nvSpPr>
        <p:spPr/>
        <p:txBody>
          <a:bodyPr/>
          <a:lstStyle/>
          <a:p>
            <a:fld id="{4BCD4C32-8560-49E5-ADE7-AEBF77D21611}" type="datetime1">
              <a:rPr kumimoji="1" lang="ja-JP" altLang="en-US" smtClean="0"/>
              <a:t>2013/12/18</a:t>
            </a:fld>
            <a:endParaRPr kumimoji="1" lang="ja-JP" altLang="en-US" dirty="0"/>
          </a:p>
        </p:txBody>
      </p:sp>
      <p:sp>
        <p:nvSpPr>
          <p:cNvPr id="5" name="スライド番号プレースホルダ 4"/>
          <p:cNvSpPr>
            <a:spLocks noGrp="1"/>
          </p:cNvSpPr>
          <p:nvPr>
            <p:ph type="sldNum" sz="quarter" idx="12"/>
          </p:nvPr>
        </p:nvSpPr>
        <p:spPr/>
        <p:txBody>
          <a:bodyPr/>
          <a:lstStyle/>
          <a:p>
            <a:fld id="{6C298445-82A3-4105-A96B-F08836EED490}" type="slidenum">
              <a:rPr kumimoji="1" lang="ja-JP" altLang="en-US" smtClean="0"/>
              <a:pPr/>
              <a:t>16</a:t>
            </a:fld>
            <a:endParaRPr kumimoji="1" lang="ja-JP" altLang="en-US" dirty="0"/>
          </a:p>
        </p:txBody>
      </p:sp>
      <p:sp>
        <p:nvSpPr>
          <p:cNvPr id="9" name="正方形/長方形 8"/>
          <p:cNvSpPr/>
          <p:nvPr/>
        </p:nvSpPr>
        <p:spPr>
          <a:xfrm>
            <a:off x="554224" y="1484784"/>
            <a:ext cx="7560840" cy="2664296"/>
          </a:xfrm>
          <a:prstGeom prst="rect">
            <a:avLst/>
          </a:prstGeom>
          <a:noFill/>
          <a:ln w="38100">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400" dirty="0">
                <a:solidFill>
                  <a:schemeClr val="tx1"/>
                </a:solidFill>
              </a:rPr>
              <a:t>駅構内の商業空間「駅ナカ」に、アパレルやファッション雑貨を販売する専門店が進出している。駅ナカといえば鉄道会社が運営するコンビニや売店、食料品店が主体だったが、このところ新たな販路を開拓したい</a:t>
            </a:r>
            <a:r>
              <a:rPr lang="ja-JP" altLang="en-US" sz="2400" dirty="0">
                <a:solidFill>
                  <a:srgbClr val="0070C0"/>
                </a:solidFill>
              </a:rPr>
              <a:t>ファッション系</a:t>
            </a:r>
            <a:r>
              <a:rPr lang="ja-JP" altLang="en-US" sz="2400" dirty="0">
                <a:solidFill>
                  <a:schemeClr val="tx1"/>
                </a:solidFill>
              </a:rPr>
              <a:t>が進出</a:t>
            </a:r>
            <a:r>
              <a:rPr lang="ja-JP" altLang="en-US" sz="2400" dirty="0" smtClean="0">
                <a:solidFill>
                  <a:schemeClr val="tx1"/>
                </a:solidFill>
              </a:rPr>
              <a:t>。</a:t>
            </a:r>
            <a:endParaRPr lang="en-US" altLang="ja-JP" sz="2400" dirty="0" smtClean="0">
              <a:solidFill>
                <a:schemeClr val="tx1"/>
              </a:solidFill>
            </a:endParaRPr>
          </a:p>
          <a:p>
            <a:pPr algn="just"/>
            <a:endParaRPr lang="ja-JP" altLang="en-US" sz="900" dirty="0">
              <a:solidFill>
                <a:schemeClr val="tx1"/>
              </a:solidFill>
            </a:endParaRPr>
          </a:p>
          <a:p>
            <a:pPr algn="just"/>
            <a:r>
              <a:rPr lang="en-US" altLang="ja-JP" sz="1200" dirty="0">
                <a:solidFill>
                  <a:schemeClr val="tx1"/>
                </a:solidFill>
              </a:rPr>
              <a:t>MSN</a:t>
            </a:r>
            <a:r>
              <a:rPr lang="ja-JP" altLang="en-US" sz="1200" dirty="0">
                <a:solidFill>
                  <a:schemeClr val="tx1"/>
                </a:solidFill>
              </a:rPr>
              <a:t>産経ニュース　</a:t>
            </a:r>
            <a:r>
              <a:rPr lang="en-US" altLang="ja-JP" sz="1200" dirty="0">
                <a:solidFill>
                  <a:schemeClr val="tx1"/>
                </a:solidFill>
              </a:rPr>
              <a:t>http://sankei.jp.msn.com/west/west_economy/news/130804/wec13080407010000-n1.htm</a:t>
            </a:r>
          </a:p>
        </p:txBody>
      </p:sp>
    </p:spTree>
    <p:extLst>
      <p:ext uri="{BB962C8B-B14F-4D97-AF65-F5344CB8AC3E}">
        <p14:creationId xmlns:p14="http://schemas.microsoft.com/office/powerpoint/2010/main" val="2053416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en-US" altLang="ja-JP" dirty="0" smtClean="0"/>
              <a:t> </a:t>
            </a:r>
            <a:endParaRPr kumimoji="1" lang="ja-JP" altLang="en-US" dirty="0"/>
          </a:p>
        </p:txBody>
      </p:sp>
      <p:sp>
        <p:nvSpPr>
          <p:cNvPr id="3" name="コンテンツ プレースホルダー 2"/>
          <p:cNvSpPr>
            <a:spLocks noGrp="1"/>
          </p:cNvSpPr>
          <p:nvPr>
            <p:ph idx="1"/>
          </p:nvPr>
        </p:nvSpPr>
        <p:spPr>
          <a:xfrm>
            <a:off x="457200" y="908720"/>
            <a:ext cx="7620000" cy="5400600"/>
          </a:xfrm>
        </p:spPr>
        <p:txBody>
          <a:bodyPr>
            <a:normAutofit/>
          </a:bodyPr>
          <a:lstStyle/>
          <a:p>
            <a:endParaRPr lang="en-US" altLang="ja-JP" dirty="0"/>
          </a:p>
          <a:p>
            <a:endParaRPr kumimoji="1" lang="en-US" altLang="ja-JP" dirty="0" smtClean="0"/>
          </a:p>
          <a:p>
            <a:endParaRPr lang="en-US" altLang="ja-JP" dirty="0"/>
          </a:p>
          <a:p>
            <a:endParaRPr kumimoji="1" lang="en-US" altLang="ja-JP" dirty="0" smtClean="0"/>
          </a:p>
          <a:p>
            <a:r>
              <a:rPr kumimoji="1" lang="ja-JP" altLang="en-US" sz="2400" dirty="0" smtClean="0"/>
              <a:t>駅は、</a:t>
            </a:r>
            <a:r>
              <a:rPr kumimoji="1" lang="ja-JP" altLang="en-US" sz="2400" u="sng" dirty="0" smtClean="0"/>
              <a:t>衝動的な消費、非計画な消費が行われる場</a:t>
            </a:r>
            <a:r>
              <a:rPr kumimoji="1" lang="ja-JP" altLang="en-US" sz="2400" dirty="0" smtClean="0"/>
              <a:t>である</a:t>
            </a:r>
            <a:endParaRPr kumimoji="1" lang="en-US" altLang="ja-JP" sz="2400" dirty="0" smtClean="0"/>
          </a:p>
          <a:p>
            <a:r>
              <a:rPr lang="ja-JP" altLang="en-US" sz="2400" dirty="0" smtClean="0"/>
              <a:t>しかし</a:t>
            </a:r>
            <a:r>
              <a:rPr lang="en-US" altLang="ja-JP" sz="2400" dirty="0"/>
              <a:t>…</a:t>
            </a:r>
            <a:endParaRPr lang="en-US" altLang="ja-JP" sz="2400" dirty="0" smtClean="0"/>
          </a:p>
          <a:p>
            <a:r>
              <a:rPr kumimoji="1" lang="ja-JP" altLang="en-US" sz="2400" dirty="0" smtClean="0">
                <a:solidFill>
                  <a:srgbClr val="00B050"/>
                </a:solidFill>
              </a:rPr>
              <a:t>比較的、非計画購買が行われにくいとされる買回り品を</a:t>
            </a:r>
            <a:endParaRPr kumimoji="1" lang="en-US" altLang="ja-JP" sz="2400" dirty="0" smtClean="0">
              <a:solidFill>
                <a:srgbClr val="00B050"/>
              </a:solidFill>
            </a:endParaRPr>
          </a:p>
          <a:p>
            <a:r>
              <a:rPr lang="ja-JP" altLang="en-US" sz="2400" dirty="0">
                <a:solidFill>
                  <a:srgbClr val="00B050"/>
                </a:solidFill>
              </a:rPr>
              <a:t>扱う</a:t>
            </a:r>
            <a:r>
              <a:rPr kumimoji="1" lang="ja-JP" altLang="en-US" sz="2400" dirty="0" smtClean="0">
                <a:solidFill>
                  <a:srgbClr val="00B050"/>
                </a:solidFill>
              </a:rPr>
              <a:t>ブランドの</a:t>
            </a:r>
            <a:r>
              <a:rPr lang="ja-JP" altLang="en-US" sz="2400" dirty="0" smtClean="0">
                <a:solidFill>
                  <a:srgbClr val="00B050"/>
                </a:solidFill>
              </a:rPr>
              <a:t>進出が目立っている</a:t>
            </a:r>
            <a:endParaRPr lang="en-US" altLang="ja-JP" sz="2400" dirty="0" smtClean="0">
              <a:solidFill>
                <a:srgbClr val="00B050"/>
              </a:solidFill>
            </a:endParaRPr>
          </a:p>
          <a:p>
            <a:endParaRPr kumimoji="1" lang="en-US" altLang="ja-JP" sz="2400" dirty="0" smtClean="0"/>
          </a:p>
        </p:txBody>
      </p:sp>
      <p:sp>
        <p:nvSpPr>
          <p:cNvPr id="4" name="日付プレースホルダー 3"/>
          <p:cNvSpPr>
            <a:spLocks noGrp="1"/>
          </p:cNvSpPr>
          <p:nvPr>
            <p:ph type="dt" sz="half" idx="10"/>
          </p:nvPr>
        </p:nvSpPr>
        <p:spPr/>
        <p:txBody>
          <a:bodyPr/>
          <a:lstStyle/>
          <a:p>
            <a:fld id="{52376D3D-2598-463E-B59D-47612525E444}"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17</a:t>
            </a:fld>
            <a:endParaRPr kumimoji="1" lang="ja-JP" altLang="en-US" dirty="0"/>
          </a:p>
        </p:txBody>
      </p:sp>
      <p:sp>
        <p:nvSpPr>
          <p:cNvPr id="7" name="角丸四角形 6"/>
          <p:cNvSpPr/>
          <p:nvPr/>
        </p:nvSpPr>
        <p:spPr>
          <a:xfrm>
            <a:off x="560140" y="260648"/>
            <a:ext cx="3528392" cy="2304256"/>
          </a:xfrm>
          <a:prstGeom prst="roundRect">
            <a:avLst/>
          </a:prstGeom>
          <a:solidFill>
            <a:srgbClr val="AFDC7E"/>
          </a:solidFill>
          <a:ln>
            <a:solidFill>
              <a:srgbClr val="AFDC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rgbClr val="21036D"/>
                </a:solidFill>
                <a:latin typeface="HGP創英角ｺﾞｼｯｸUB" pitchFamily="50" charset="-128"/>
                <a:ea typeface="HGP創英角ｺﾞｼｯｸUB" pitchFamily="50" charset="-128"/>
              </a:rPr>
              <a:t>従来</a:t>
            </a:r>
            <a:endParaRPr lang="en-US" altLang="ja-JP" sz="2800" dirty="0" smtClean="0">
              <a:solidFill>
                <a:srgbClr val="21036D"/>
              </a:solidFill>
              <a:latin typeface="HGP創英角ｺﾞｼｯｸUB" pitchFamily="50" charset="-128"/>
              <a:ea typeface="HGP創英角ｺﾞｼｯｸUB" pitchFamily="50" charset="-128"/>
            </a:endParaRPr>
          </a:p>
          <a:p>
            <a:pPr algn="ctr"/>
            <a:endParaRPr lang="en-US" altLang="ja-JP" dirty="0">
              <a:solidFill>
                <a:schemeClr val="accent3">
                  <a:lumMod val="50000"/>
                </a:schemeClr>
              </a:solidFill>
            </a:endParaRPr>
          </a:p>
          <a:p>
            <a:pPr algn="ctr"/>
            <a:r>
              <a:rPr lang="ja-JP" altLang="en-US" sz="2800" dirty="0" smtClean="0">
                <a:solidFill>
                  <a:schemeClr val="accent3">
                    <a:lumMod val="50000"/>
                  </a:schemeClr>
                </a:solidFill>
              </a:rPr>
              <a:t>食品</a:t>
            </a:r>
            <a:r>
              <a:rPr lang="ja-JP" altLang="en-US" sz="2800" dirty="0">
                <a:solidFill>
                  <a:schemeClr val="accent3">
                    <a:lumMod val="50000"/>
                  </a:schemeClr>
                </a:solidFill>
              </a:rPr>
              <a:t>、日</a:t>
            </a:r>
            <a:r>
              <a:rPr lang="ja-JP" altLang="en-US" sz="2800" dirty="0" smtClean="0">
                <a:solidFill>
                  <a:schemeClr val="accent3">
                    <a:lumMod val="50000"/>
                  </a:schemeClr>
                </a:solidFill>
              </a:rPr>
              <a:t>用品</a:t>
            </a:r>
            <a:endParaRPr lang="en-US" altLang="ja-JP" sz="2800" dirty="0" smtClean="0">
              <a:solidFill>
                <a:schemeClr val="accent3">
                  <a:lumMod val="50000"/>
                </a:schemeClr>
              </a:solidFill>
            </a:endParaRPr>
          </a:p>
          <a:p>
            <a:pPr algn="ctr"/>
            <a:endParaRPr lang="en-US" altLang="ja-JP" sz="2800" dirty="0" smtClean="0">
              <a:solidFill>
                <a:schemeClr val="accent3">
                  <a:lumMod val="50000"/>
                </a:schemeClr>
              </a:solidFill>
            </a:endParaRPr>
          </a:p>
          <a:p>
            <a:pPr algn="ctr"/>
            <a:endParaRPr lang="en-US" altLang="ja-JP" sz="2800" dirty="0">
              <a:solidFill>
                <a:schemeClr val="accent3">
                  <a:lumMod val="50000"/>
                </a:schemeClr>
              </a:solidFill>
            </a:endParaRPr>
          </a:p>
        </p:txBody>
      </p:sp>
      <p:sp>
        <p:nvSpPr>
          <p:cNvPr id="8" name="角丸四角形 7"/>
          <p:cNvSpPr/>
          <p:nvPr/>
        </p:nvSpPr>
        <p:spPr>
          <a:xfrm>
            <a:off x="4355976" y="260648"/>
            <a:ext cx="3744416" cy="2304256"/>
          </a:xfrm>
          <a:prstGeom prst="round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accent3">
                    <a:lumMod val="50000"/>
                  </a:schemeClr>
                </a:solidFill>
                <a:latin typeface="HGP創英角ｺﾞｼｯｸUB" pitchFamily="50" charset="-128"/>
                <a:ea typeface="HGP創英角ｺﾞｼｯｸUB" pitchFamily="50" charset="-128"/>
              </a:rPr>
              <a:t>現在</a:t>
            </a:r>
            <a:endParaRPr lang="en-US" altLang="ja-JP" sz="2800" dirty="0" smtClean="0">
              <a:solidFill>
                <a:schemeClr val="accent3">
                  <a:lumMod val="50000"/>
                </a:schemeClr>
              </a:solidFill>
              <a:latin typeface="HGP創英角ｺﾞｼｯｸUB" pitchFamily="50" charset="-128"/>
              <a:ea typeface="HGP創英角ｺﾞｼｯｸUB" pitchFamily="50" charset="-128"/>
            </a:endParaRPr>
          </a:p>
          <a:p>
            <a:pPr algn="ctr"/>
            <a:endParaRPr lang="en-US" altLang="ja-JP" dirty="0" smtClean="0">
              <a:solidFill>
                <a:schemeClr val="accent3">
                  <a:lumMod val="50000"/>
                </a:schemeClr>
              </a:solidFill>
            </a:endParaRPr>
          </a:p>
          <a:p>
            <a:pPr algn="ctr"/>
            <a:r>
              <a:rPr lang="ja-JP" altLang="en-US" sz="2800" dirty="0" smtClean="0">
                <a:solidFill>
                  <a:schemeClr val="accent3">
                    <a:lumMod val="50000"/>
                  </a:schemeClr>
                </a:solidFill>
              </a:rPr>
              <a:t>食品</a:t>
            </a:r>
            <a:r>
              <a:rPr lang="ja-JP" altLang="en-US" sz="2800" dirty="0">
                <a:solidFill>
                  <a:schemeClr val="accent3">
                    <a:lumMod val="50000"/>
                  </a:schemeClr>
                </a:solidFill>
              </a:rPr>
              <a:t>、日</a:t>
            </a:r>
            <a:r>
              <a:rPr lang="ja-JP" altLang="en-US" sz="2800" dirty="0" smtClean="0">
                <a:solidFill>
                  <a:schemeClr val="accent3">
                    <a:lumMod val="50000"/>
                  </a:schemeClr>
                </a:solidFill>
              </a:rPr>
              <a:t>用品</a:t>
            </a:r>
            <a:endParaRPr lang="en-US" altLang="ja-JP" sz="2800" dirty="0" smtClean="0">
              <a:solidFill>
                <a:schemeClr val="accent3">
                  <a:lumMod val="50000"/>
                </a:schemeClr>
              </a:solidFill>
            </a:endParaRPr>
          </a:p>
          <a:p>
            <a:pPr algn="ctr"/>
            <a:r>
              <a:rPr lang="ja-JP" altLang="en-US" sz="2800" dirty="0" smtClean="0">
                <a:solidFill>
                  <a:schemeClr val="accent3">
                    <a:lumMod val="50000"/>
                  </a:schemeClr>
                </a:solidFill>
              </a:rPr>
              <a:t>＋</a:t>
            </a:r>
            <a:endParaRPr lang="en-US" altLang="ja-JP" sz="2800" dirty="0" smtClean="0">
              <a:solidFill>
                <a:schemeClr val="accent3">
                  <a:lumMod val="50000"/>
                </a:schemeClr>
              </a:solidFill>
            </a:endParaRPr>
          </a:p>
          <a:p>
            <a:pPr algn="ctr"/>
            <a:r>
              <a:rPr lang="ja-JP" altLang="en-US" sz="3200" dirty="0" smtClean="0">
                <a:solidFill>
                  <a:srgbClr val="FF0000"/>
                </a:solidFill>
              </a:rPr>
              <a:t>服飾</a:t>
            </a:r>
            <a:r>
              <a:rPr lang="ja-JP" altLang="en-US" sz="3200" dirty="0">
                <a:solidFill>
                  <a:srgbClr val="FF0000"/>
                </a:solidFill>
              </a:rPr>
              <a:t>・</a:t>
            </a:r>
            <a:r>
              <a:rPr lang="ja-JP" altLang="en-US" sz="3200" dirty="0" smtClean="0">
                <a:solidFill>
                  <a:srgbClr val="FF0000"/>
                </a:solidFill>
              </a:rPr>
              <a:t>雑貨</a:t>
            </a:r>
            <a:r>
              <a:rPr lang="ja-JP" altLang="en-US" sz="3200" dirty="0">
                <a:solidFill>
                  <a:srgbClr val="FF0000"/>
                </a:solidFill>
              </a:rPr>
              <a:t>・</a:t>
            </a:r>
            <a:r>
              <a:rPr lang="ja-JP" altLang="en-US" sz="3200" dirty="0" smtClean="0">
                <a:solidFill>
                  <a:srgbClr val="FF0000"/>
                </a:solidFill>
              </a:rPr>
              <a:t>薬</a:t>
            </a:r>
            <a:r>
              <a:rPr lang="ja-JP" altLang="en-US" sz="3200" dirty="0">
                <a:solidFill>
                  <a:srgbClr val="FF0000"/>
                </a:solidFill>
              </a:rPr>
              <a:t>など</a:t>
            </a:r>
          </a:p>
        </p:txBody>
      </p:sp>
      <p:sp>
        <p:nvSpPr>
          <p:cNvPr id="6" name="下矢印 5"/>
          <p:cNvSpPr/>
          <p:nvPr/>
        </p:nvSpPr>
        <p:spPr>
          <a:xfrm>
            <a:off x="2843808" y="4733903"/>
            <a:ext cx="2592288" cy="539445"/>
          </a:xfrm>
          <a:prstGeom prst="downArrow">
            <a:avLst/>
          </a:prstGeom>
          <a:solidFill>
            <a:srgbClr val="FFFF00"/>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額縁 8"/>
          <p:cNvSpPr/>
          <p:nvPr/>
        </p:nvSpPr>
        <p:spPr>
          <a:xfrm>
            <a:off x="683568" y="5456584"/>
            <a:ext cx="6912768" cy="648072"/>
          </a:xfrm>
          <a:prstGeom prst="bevel">
            <a:avLst/>
          </a:prstGeom>
          <a:solidFill>
            <a:srgbClr val="FED2E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rgbClr val="7030A0"/>
                </a:solidFill>
              </a:rPr>
              <a:t>駅ナカのアパレルブランドに焦点を当てる</a:t>
            </a:r>
          </a:p>
        </p:txBody>
      </p:sp>
      <p:pic>
        <p:nvPicPr>
          <p:cNvPr id="15" name="Picture 3" descr="C:\Program Files\Microsoft Office\MEDIA\CAGCAT10\j0298653.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3854" y="4396794"/>
            <a:ext cx="1781251" cy="1059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8702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07504" y="260649"/>
            <a:ext cx="8784975" cy="2376263"/>
          </a:xfrm>
        </p:spPr>
        <p:txBody>
          <a:bodyPr>
            <a:normAutofit/>
          </a:bodyPr>
          <a:lstStyle/>
          <a:p>
            <a:pPr marL="0" indent="0">
              <a:buNone/>
            </a:pPr>
            <a:r>
              <a:rPr lang="ja-JP" altLang="en-US" sz="2400" dirty="0" smtClean="0"/>
              <a:t>・駅ナカに展開されているアパレルブランド</a:t>
            </a:r>
            <a:r>
              <a:rPr lang="ja-JP" altLang="en-US" sz="2400" dirty="0"/>
              <a:t>→</a:t>
            </a:r>
            <a:r>
              <a:rPr lang="ja-JP" altLang="en-US" sz="2400" u="sng" dirty="0">
                <a:solidFill>
                  <a:srgbClr val="0070C0"/>
                </a:solidFill>
              </a:rPr>
              <a:t>大半が</a:t>
            </a:r>
            <a:r>
              <a:rPr lang="ja-JP" altLang="en-US" sz="2400" u="sng" dirty="0" smtClean="0">
                <a:solidFill>
                  <a:srgbClr val="0070C0"/>
                </a:solidFill>
              </a:rPr>
              <a:t>女性向け</a:t>
            </a:r>
            <a:endParaRPr kumimoji="1" lang="en-US" altLang="ja-JP" sz="2400" u="sng" dirty="0"/>
          </a:p>
          <a:p>
            <a:pPr marL="0" indent="0">
              <a:buNone/>
            </a:pPr>
            <a:r>
              <a:rPr kumimoji="1" lang="ja-JP" altLang="en-US" sz="2400" dirty="0" smtClean="0"/>
              <a:t>・エチカやエキュートなどの</a:t>
            </a:r>
            <a:r>
              <a:rPr lang="ja-JP" altLang="en-US" sz="2400" dirty="0" smtClean="0"/>
              <a:t>駅ナカビジネスのターゲット→</a:t>
            </a:r>
            <a:r>
              <a:rPr lang="ja-JP" altLang="en-US" sz="2400" u="sng" dirty="0" smtClean="0">
                <a:solidFill>
                  <a:srgbClr val="0070C0"/>
                </a:solidFill>
              </a:rPr>
              <a:t>働く男女</a:t>
            </a:r>
            <a:endParaRPr lang="en-US" altLang="ja-JP" sz="2400" u="sng" dirty="0" smtClean="0">
              <a:solidFill>
                <a:srgbClr val="0070C0"/>
              </a:solidFill>
            </a:endParaRPr>
          </a:p>
          <a:p>
            <a:pPr marL="0" indent="0">
              <a:buNone/>
            </a:pPr>
            <a:r>
              <a:rPr kumimoji="1" lang="ja-JP" altLang="en-US" sz="2400" dirty="0"/>
              <a:t>　</a:t>
            </a:r>
            <a:r>
              <a:rPr kumimoji="1" lang="ja-JP" altLang="en-US" sz="2400" dirty="0" smtClean="0"/>
              <a:t> </a:t>
            </a:r>
            <a:r>
              <a:rPr kumimoji="1" lang="ja-JP" altLang="en-US" dirty="0" smtClean="0"/>
              <a:t>（例）　エチカ表参道　２０～４０代の女性</a:t>
            </a:r>
            <a:endParaRPr kumimoji="1" lang="en-US" altLang="ja-JP" dirty="0" smtClean="0"/>
          </a:p>
          <a:p>
            <a:pPr marL="0" indent="0">
              <a:buNone/>
            </a:pPr>
            <a:r>
              <a:rPr lang="ja-JP" altLang="en-US" dirty="0"/>
              <a:t>　</a:t>
            </a:r>
            <a:r>
              <a:rPr lang="ja-JP" altLang="en-US" dirty="0" smtClean="0"/>
              <a:t>　　    　エチカ池袋　２０～４０代のカップル</a:t>
            </a:r>
            <a:endParaRPr lang="en-US" altLang="ja-JP" dirty="0" smtClean="0"/>
          </a:p>
          <a:p>
            <a:pPr marL="0" indent="0">
              <a:buNone/>
            </a:pPr>
            <a:r>
              <a:rPr kumimoji="1" lang="ja-JP" altLang="en-US" dirty="0"/>
              <a:t>　</a:t>
            </a:r>
            <a:r>
              <a:rPr kumimoji="1" lang="ja-JP" altLang="en-US" dirty="0" smtClean="0"/>
              <a:t>　　　    エキュート品川　２０～３０代のビジネスマン、ビジネスウーマン</a:t>
            </a:r>
            <a:endParaRPr kumimoji="1" lang="ja-JP" altLang="en-US" dirty="0"/>
          </a:p>
        </p:txBody>
      </p:sp>
      <p:sp>
        <p:nvSpPr>
          <p:cNvPr id="4" name="日付プレースホルダー 3"/>
          <p:cNvSpPr>
            <a:spLocks noGrp="1"/>
          </p:cNvSpPr>
          <p:nvPr>
            <p:ph type="dt" sz="half" idx="10"/>
          </p:nvPr>
        </p:nvSpPr>
        <p:spPr/>
        <p:txBody>
          <a:bodyPr/>
          <a:lstStyle/>
          <a:p>
            <a:fld id="{D04AD277-2132-4907-A353-FA82C26CB41B}"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2E385DDE-2030-44FE-B42F-BC661C79B53F}" type="slidenum">
              <a:rPr kumimoji="1" lang="ja-JP" altLang="en-US" smtClean="0"/>
              <a:pPr/>
              <a:t>18</a:t>
            </a:fld>
            <a:endParaRPr kumimoji="1" lang="ja-JP" altLang="en-US"/>
          </a:p>
        </p:txBody>
      </p:sp>
      <p:sp>
        <p:nvSpPr>
          <p:cNvPr id="8" name="コンテンツ プレースホルダー 2"/>
          <p:cNvSpPr txBox="1">
            <a:spLocks/>
          </p:cNvSpPr>
          <p:nvPr/>
        </p:nvSpPr>
        <p:spPr>
          <a:xfrm>
            <a:off x="251520" y="3212975"/>
            <a:ext cx="8712968" cy="1728193"/>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a:lstStyle>
          <a:p>
            <a:r>
              <a:rPr lang="ja-JP" altLang="en-US" dirty="0" smtClean="0"/>
              <a:t>働く女性の増加に伴い、電車通勤する女性が増加。</a:t>
            </a:r>
            <a:endParaRPr lang="en-US" altLang="ja-JP" dirty="0" smtClean="0"/>
          </a:p>
          <a:p>
            <a:r>
              <a:rPr lang="en-US" altLang="ja-JP" dirty="0" smtClean="0"/>
              <a:t>JR</a:t>
            </a:r>
            <a:r>
              <a:rPr lang="ja-JP" altLang="en-US" dirty="0" smtClean="0"/>
              <a:t>東日本ステーションリテイリングは</a:t>
            </a:r>
            <a:endParaRPr lang="en-US" altLang="ja-JP" dirty="0" smtClean="0"/>
          </a:p>
          <a:p>
            <a:r>
              <a:rPr lang="ja-JP" altLang="en-US" dirty="0" smtClean="0"/>
              <a:t>女性向けのショップや飲食店が並ぶ、まったく新しいタイプの駅</a:t>
            </a:r>
            <a:r>
              <a:rPr lang="ja-JP" altLang="en-US" dirty="0"/>
              <a:t>構内</a:t>
            </a:r>
            <a:r>
              <a:rPr lang="ja-JP" altLang="en-US" dirty="0" smtClean="0"/>
              <a:t>モールである「エキュート」をオープン。</a:t>
            </a:r>
            <a:endParaRPr lang="en-US" altLang="ja-JP" dirty="0" smtClean="0"/>
          </a:p>
        </p:txBody>
      </p:sp>
      <p:sp>
        <p:nvSpPr>
          <p:cNvPr id="7" name="下矢印 6"/>
          <p:cNvSpPr/>
          <p:nvPr/>
        </p:nvSpPr>
        <p:spPr>
          <a:xfrm>
            <a:off x="2483768" y="2789290"/>
            <a:ext cx="792088"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4716016" y="6428531"/>
            <a:ext cx="3600400" cy="246221"/>
          </a:xfrm>
          <a:prstGeom prst="rect">
            <a:avLst/>
          </a:prstGeom>
          <a:noFill/>
        </p:spPr>
        <p:txBody>
          <a:bodyPr wrap="square" rtlCol="0">
            <a:spAutoFit/>
          </a:bodyPr>
          <a:lstStyle/>
          <a:p>
            <a:pPr algn="r"/>
            <a:r>
              <a:rPr lang="ja-JP" altLang="en-US" sz="1000" dirty="0"/>
              <a:t>参考：</a:t>
            </a:r>
            <a:r>
              <a:rPr lang="en-US" altLang="ja-JP" sz="1000" dirty="0"/>
              <a:t>『</a:t>
            </a:r>
            <a:r>
              <a:rPr lang="ja-JP" altLang="en-US" sz="1000" dirty="0"/>
              <a:t>ウーマン・エコノミー　世界の消費は女性が支配する</a:t>
            </a:r>
            <a:r>
              <a:rPr lang="en-US" altLang="ja-JP" sz="1000" dirty="0"/>
              <a:t>』</a:t>
            </a:r>
          </a:p>
        </p:txBody>
      </p:sp>
      <p:sp>
        <p:nvSpPr>
          <p:cNvPr id="11" name="正方形/長方形 10"/>
          <p:cNvSpPr/>
          <p:nvPr/>
        </p:nvSpPr>
        <p:spPr>
          <a:xfrm>
            <a:off x="647564" y="5089420"/>
            <a:ext cx="5256584" cy="954107"/>
          </a:xfrm>
          <a:prstGeom prst="rect">
            <a:avLst/>
          </a:prstGeom>
          <a:ln w="38100">
            <a:solidFill>
              <a:schemeClr val="tx2"/>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ja-JP" altLang="en-US" sz="2800" dirty="0" smtClean="0"/>
              <a:t>近年駅</a:t>
            </a:r>
            <a:r>
              <a:rPr lang="ja-JP" altLang="en-US" sz="2800" dirty="0"/>
              <a:t>ナカに</a:t>
            </a:r>
            <a:r>
              <a:rPr lang="ja-JP" altLang="en-US" sz="2800" dirty="0" smtClean="0"/>
              <a:t>おいて重要視</a:t>
            </a:r>
            <a:endParaRPr lang="en-US" altLang="ja-JP" sz="2800" dirty="0" smtClean="0"/>
          </a:p>
          <a:p>
            <a:pPr algn="ctr"/>
            <a:r>
              <a:rPr lang="ja-JP" altLang="en-US" sz="2800" dirty="0" smtClean="0"/>
              <a:t>されて</a:t>
            </a:r>
            <a:r>
              <a:rPr lang="ja-JP" altLang="en-US" sz="2800" dirty="0"/>
              <a:t>いる</a:t>
            </a:r>
            <a:r>
              <a:rPr lang="ja-JP" altLang="en-US" sz="2800" dirty="0" smtClean="0"/>
              <a:t>消費者</a:t>
            </a:r>
            <a:r>
              <a:rPr lang="ja-JP" altLang="en-US" sz="2800" dirty="0"/>
              <a:t>は</a:t>
            </a:r>
            <a:r>
              <a:rPr lang="ja-JP" altLang="en-US" sz="2800" dirty="0" smtClean="0"/>
              <a:t>働く女性！</a:t>
            </a:r>
            <a:endParaRPr lang="ja-JP" altLang="en-US" sz="2800" dirty="0"/>
          </a:p>
        </p:txBody>
      </p:sp>
      <p:pic>
        <p:nvPicPr>
          <p:cNvPr id="1027" name="Picture 3" descr="C:\Users\ba110144x\AppData\Local\Microsoft\Windows\Temporary Internet Files\Content.IE5\L68JFRTN\MC9003961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0352" y="4680687"/>
            <a:ext cx="864096" cy="16348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ba110144x\AppData\Local\Microsoft\Windows\Temporary Internet Files\Content.IE5\1SK4EL5G\MC90039619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9335" y="4694298"/>
            <a:ext cx="948692" cy="1621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8070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404664"/>
            <a:ext cx="8363272" cy="831622"/>
          </a:xfrm>
        </p:spPr>
        <p:txBody>
          <a:bodyPr>
            <a:normAutofit/>
          </a:bodyPr>
          <a:lstStyle/>
          <a:p>
            <a:r>
              <a:rPr kumimoji="1" lang="ja-JP" altLang="en-US" sz="3600" dirty="0" smtClean="0"/>
              <a:t>アパレルブランドの駅ナカでの取り組み</a:t>
            </a:r>
            <a:endParaRPr kumimoji="1" lang="ja-JP" altLang="en-US" sz="3600" dirty="0"/>
          </a:p>
        </p:txBody>
      </p:sp>
      <p:sp>
        <p:nvSpPr>
          <p:cNvPr id="3" name="コンテンツ プレースホルダー 2"/>
          <p:cNvSpPr>
            <a:spLocks noGrp="1"/>
          </p:cNvSpPr>
          <p:nvPr>
            <p:ph idx="1"/>
          </p:nvPr>
        </p:nvSpPr>
        <p:spPr>
          <a:xfrm>
            <a:off x="683568" y="1752600"/>
            <a:ext cx="7920880" cy="4373563"/>
          </a:xfrm>
        </p:spPr>
        <p:txBody>
          <a:bodyPr/>
          <a:lstStyle/>
          <a:p>
            <a:pPr marL="0" indent="0">
              <a:buNone/>
            </a:pPr>
            <a:r>
              <a:rPr kumimoji="1" lang="ja-JP" altLang="en-US" sz="2400" dirty="0" smtClean="0"/>
              <a:t>・店名の一部を変える</a:t>
            </a:r>
            <a:endParaRPr kumimoji="1" lang="en-US" altLang="ja-JP" sz="2400" dirty="0" smtClean="0"/>
          </a:p>
          <a:p>
            <a:pPr marL="0" indent="0">
              <a:buNone/>
            </a:pPr>
            <a:r>
              <a:rPr lang="ja-JP" altLang="en-US" dirty="0"/>
              <a:t>　</a:t>
            </a:r>
            <a:r>
              <a:rPr lang="ja-JP" altLang="en-US" dirty="0" smtClean="0"/>
              <a:t>例　</a:t>
            </a:r>
            <a:r>
              <a:rPr lang="en-US" altLang="ja-JP" dirty="0" smtClean="0"/>
              <a:t>LOWRYS FARM</a:t>
            </a:r>
            <a:r>
              <a:rPr lang="ja-JP" altLang="en-US" dirty="0" smtClean="0"/>
              <a:t>→</a:t>
            </a:r>
            <a:r>
              <a:rPr lang="en-US" altLang="ja-JP" dirty="0" err="1" smtClean="0"/>
              <a:t>mikoa</a:t>
            </a:r>
            <a:r>
              <a:rPr lang="en-US" altLang="ja-JP" dirty="0" smtClean="0"/>
              <a:t> LOWRYS FARM</a:t>
            </a:r>
          </a:p>
          <a:p>
            <a:pPr marL="0" indent="0">
              <a:buNone/>
            </a:pPr>
            <a:endParaRPr lang="en-US" altLang="ja-JP" dirty="0" smtClean="0"/>
          </a:p>
          <a:p>
            <a:pPr marL="0" indent="0">
              <a:buNone/>
            </a:pPr>
            <a:r>
              <a:rPr kumimoji="1" lang="ja-JP" altLang="en-US" sz="2400" dirty="0" smtClean="0"/>
              <a:t>・品揃えを変える</a:t>
            </a:r>
            <a:endParaRPr kumimoji="1" lang="en-US" altLang="ja-JP" sz="2400" dirty="0" smtClean="0"/>
          </a:p>
          <a:p>
            <a:pPr marL="0" indent="0">
              <a:buNone/>
            </a:pPr>
            <a:r>
              <a:rPr lang="ja-JP" altLang="en-US" dirty="0"/>
              <a:t>　</a:t>
            </a:r>
            <a:r>
              <a:rPr lang="ja-JP" altLang="en-US" dirty="0" smtClean="0"/>
              <a:t>例　試着室を利用しなくてもいい品揃えを中心にする、接客を変える</a:t>
            </a:r>
            <a:endParaRPr lang="en-US" altLang="ja-JP" dirty="0" smtClean="0"/>
          </a:p>
          <a:p>
            <a:pPr marL="0" indent="0">
              <a:buNone/>
            </a:pPr>
            <a:r>
              <a:rPr lang="ja-JP" altLang="en-US" dirty="0"/>
              <a:t>　</a:t>
            </a:r>
            <a:r>
              <a:rPr lang="ja-JP" altLang="en-US" dirty="0" smtClean="0"/>
              <a:t>例　駅ナカでは滞在時間が少ないため購買時間が短くなるような接客　　　　</a:t>
            </a:r>
            <a:endParaRPr lang="en-US" altLang="ja-JP" dirty="0" smtClean="0"/>
          </a:p>
          <a:p>
            <a:pPr marL="0" indent="0">
              <a:buNone/>
            </a:pPr>
            <a:r>
              <a:rPr lang="ja-JP" altLang="en-US" dirty="0" smtClean="0"/>
              <a:t>　　　 をする</a:t>
            </a:r>
            <a:endParaRPr lang="en-US" altLang="ja-JP" dirty="0"/>
          </a:p>
          <a:p>
            <a:pPr marL="0" indent="0">
              <a:buNone/>
            </a:pPr>
            <a:r>
              <a:rPr lang="en-US" altLang="ja-JP" dirty="0" smtClean="0"/>
              <a:t>                                                                                             </a:t>
            </a:r>
            <a:r>
              <a:rPr lang="ja-JP" altLang="en-US" dirty="0" smtClean="0"/>
              <a:t>など</a:t>
            </a:r>
            <a:endParaRPr lang="en-US" altLang="ja-JP" dirty="0" smtClean="0"/>
          </a:p>
        </p:txBody>
      </p:sp>
      <p:sp>
        <p:nvSpPr>
          <p:cNvPr id="4" name="日付プレースホルダー 3"/>
          <p:cNvSpPr>
            <a:spLocks noGrp="1"/>
          </p:cNvSpPr>
          <p:nvPr>
            <p:ph type="dt" sz="half" idx="10"/>
          </p:nvPr>
        </p:nvSpPr>
        <p:spPr/>
        <p:txBody>
          <a:bodyPr/>
          <a:lstStyle/>
          <a:p>
            <a:fld id="{9F770D8A-95EF-499F-8432-5908556DC955}"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2E385DDE-2030-44FE-B42F-BC661C79B53F}" type="slidenum">
              <a:rPr kumimoji="1" lang="ja-JP" altLang="en-US" smtClean="0"/>
              <a:pPr/>
              <a:t>19</a:t>
            </a:fld>
            <a:endParaRPr kumimoji="1" lang="ja-JP" altLang="en-US"/>
          </a:p>
        </p:txBody>
      </p:sp>
    </p:spTree>
    <p:extLst>
      <p:ext uri="{BB962C8B-B14F-4D97-AF65-F5344CB8AC3E}">
        <p14:creationId xmlns:p14="http://schemas.microsoft.com/office/powerpoint/2010/main" val="18733668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88640"/>
            <a:ext cx="2890664" cy="903630"/>
          </a:xfrm>
        </p:spPr>
        <p:txBody>
          <a:bodyPr>
            <a:normAutofit/>
          </a:bodyPr>
          <a:lstStyle/>
          <a:p>
            <a:r>
              <a:rPr kumimoji="1" lang="ja-JP" altLang="en-US" sz="4800" dirty="0" smtClean="0">
                <a:latin typeface="HG明朝E" pitchFamily="17" charset="-128"/>
                <a:ea typeface="HG明朝E" pitchFamily="17" charset="-128"/>
              </a:rPr>
              <a:t>目次</a:t>
            </a:r>
            <a:endParaRPr kumimoji="1" lang="ja-JP" altLang="en-US" sz="4800" dirty="0">
              <a:latin typeface="HG明朝E" pitchFamily="17" charset="-128"/>
              <a:ea typeface="HG明朝E" pitchFamily="17" charset="-128"/>
            </a:endParaRPr>
          </a:p>
        </p:txBody>
      </p:sp>
      <p:sp>
        <p:nvSpPr>
          <p:cNvPr id="3" name="コンテンツ プレースホルダー 2"/>
          <p:cNvSpPr>
            <a:spLocks noGrp="1"/>
          </p:cNvSpPr>
          <p:nvPr>
            <p:ph idx="1"/>
          </p:nvPr>
        </p:nvSpPr>
        <p:spPr>
          <a:xfrm>
            <a:off x="539552" y="1340768"/>
            <a:ext cx="7620000" cy="4805611"/>
          </a:xfrm>
        </p:spPr>
        <p:txBody>
          <a:bodyPr>
            <a:normAutofit/>
          </a:bodyPr>
          <a:lstStyle/>
          <a:p>
            <a:r>
              <a:rPr kumimoji="1" lang="en-US" altLang="ja-JP" sz="2800" dirty="0" smtClean="0"/>
              <a:t>1.</a:t>
            </a:r>
            <a:r>
              <a:rPr kumimoji="1" lang="ja-JP" altLang="en-US" sz="2800" dirty="0" smtClean="0"/>
              <a:t>はじめに</a:t>
            </a:r>
            <a:endParaRPr kumimoji="1" lang="en-US" altLang="ja-JP" sz="2800" dirty="0" smtClean="0"/>
          </a:p>
          <a:p>
            <a:r>
              <a:rPr lang="en-US" altLang="ja-JP" sz="2800" dirty="0" smtClean="0"/>
              <a:t>2.</a:t>
            </a:r>
            <a:r>
              <a:rPr lang="ja-JP" altLang="en-US" sz="2800" dirty="0" smtClean="0"/>
              <a:t>現状分析</a:t>
            </a:r>
            <a:endParaRPr lang="en-US" altLang="ja-JP" sz="2800" dirty="0" smtClean="0"/>
          </a:p>
          <a:p>
            <a:r>
              <a:rPr kumimoji="1" lang="en-US" altLang="ja-JP" sz="2800" dirty="0" smtClean="0"/>
              <a:t>3.</a:t>
            </a:r>
            <a:r>
              <a:rPr kumimoji="1" lang="ja-JP" altLang="en-US" sz="2800" dirty="0" smtClean="0"/>
              <a:t>問題意識</a:t>
            </a:r>
            <a:endParaRPr kumimoji="1" lang="en-US" altLang="ja-JP" sz="2800" dirty="0" smtClean="0"/>
          </a:p>
          <a:p>
            <a:r>
              <a:rPr lang="en-US" altLang="ja-JP" sz="2800" dirty="0" smtClean="0"/>
              <a:t>4.</a:t>
            </a:r>
            <a:r>
              <a:rPr lang="ja-JP" altLang="en-US" sz="2800" dirty="0" smtClean="0"/>
              <a:t>研究目的</a:t>
            </a:r>
            <a:endParaRPr lang="en-US" altLang="ja-JP" sz="2800" dirty="0" smtClean="0"/>
          </a:p>
          <a:p>
            <a:r>
              <a:rPr lang="en-US" altLang="ja-JP" sz="2800" dirty="0"/>
              <a:t>5</a:t>
            </a:r>
            <a:r>
              <a:rPr kumimoji="1" lang="en-US" altLang="ja-JP" sz="2800" dirty="0" smtClean="0"/>
              <a:t>.</a:t>
            </a:r>
            <a:r>
              <a:rPr kumimoji="1" lang="ja-JP" altLang="en-US" sz="2800" dirty="0" smtClean="0"/>
              <a:t>仮説の導出・仮説</a:t>
            </a:r>
            <a:endParaRPr kumimoji="1" lang="en-US" altLang="ja-JP" sz="2800" dirty="0" smtClean="0"/>
          </a:p>
          <a:p>
            <a:r>
              <a:rPr lang="en-US" altLang="ja-JP" sz="2800" dirty="0" smtClean="0"/>
              <a:t>6.</a:t>
            </a:r>
            <a:r>
              <a:rPr lang="ja-JP" altLang="en-US" sz="2800" dirty="0" smtClean="0"/>
              <a:t>仮説の検証</a:t>
            </a:r>
            <a:endParaRPr lang="en-US" altLang="ja-JP" sz="2800" dirty="0" smtClean="0"/>
          </a:p>
          <a:p>
            <a:r>
              <a:rPr kumimoji="1" lang="en-US" altLang="ja-JP" sz="2800" dirty="0" smtClean="0"/>
              <a:t>7.</a:t>
            </a:r>
            <a:r>
              <a:rPr kumimoji="1" lang="ja-JP" altLang="en-US" sz="2800" dirty="0" smtClean="0"/>
              <a:t>インプリ</a:t>
            </a:r>
            <a:r>
              <a:rPr lang="ja-JP" altLang="en-US" sz="2800" dirty="0" smtClean="0"/>
              <a:t>ケーション</a:t>
            </a:r>
            <a:endParaRPr lang="en-US" altLang="ja-JP" sz="2800" dirty="0" smtClean="0"/>
          </a:p>
          <a:p>
            <a:r>
              <a:rPr kumimoji="1" lang="en-US" altLang="ja-JP" sz="2800" dirty="0" smtClean="0"/>
              <a:t>8</a:t>
            </a:r>
            <a:r>
              <a:rPr lang="en-US" altLang="ja-JP" sz="2800" dirty="0" smtClean="0"/>
              <a:t>.</a:t>
            </a:r>
            <a:r>
              <a:rPr lang="ja-JP" altLang="en-US" sz="2800" dirty="0" smtClean="0"/>
              <a:t>課題</a:t>
            </a:r>
            <a:endParaRPr kumimoji="1" lang="en-US" altLang="ja-JP" sz="2800" dirty="0" smtClean="0"/>
          </a:p>
          <a:p>
            <a:endParaRPr kumimoji="1" lang="en-US" altLang="ja-JP" sz="2800" dirty="0" smtClean="0"/>
          </a:p>
          <a:p>
            <a:endParaRPr kumimoji="1" lang="en-US" altLang="ja-JP" sz="2800" dirty="0" smtClean="0"/>
          </a:p>
          <a:p>
            <a:endParaRPr kumimoji="1" lang="ja-JP" altLang="en-US" sz="2800" dirty="0"/>
          </a:p>
        </p:txBody>
      </p:sp>
      <p:sp>
        <p:nvSpPr>
          <p:cNvPr id="4" name="日付プレースホルダー 3"/>
          <p:cNvSpPr>
            <a:spLocks noGrp="1"/>
          </p:cNvSpPr>
          <p:nvPr>
            <p:ph type="dt" sz="half" idx="10"/>
          </p:nvPr>
        </p:nvSpPr>
        <p:spPr/>
        <p:txBody>
          <a:bodyPr/>
          <a:lstStyle/>
          <a:p>
            <a:fld id="{B6251A16-ED09-487B-9DFF-38796DCF1A30}"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2</a:t>
            </a:fld>
            <a:endParaRPr kumimoji="1" lang="ja-JP" altLang="en-US" dirty="0"/>
          </a:p>
        </p:txBody>
      </p:sp>
      <p:pic>
        <p:nvPicPr>
          <p:cNvPr id="2052" name="Picture 4" descr="C:\Users\bc1101340\AppData\Local\Microsoft\Windows\Temporary Internet Files\Content.IE5\88JBY5OX\MC90029777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4008" y="4851431"/>
            <a:ext cx="3941937" cy="1512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135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467970"/>
          </a:xfrm>
        </p:spPr>
        <p:txBody>
          <a:bodyPr>
            <a:normAutofit fontScale="90000"/>
          </a:bodyPr>
          <a:lstStyle/>
          <a:p>
            <a:r>
              <a:rPr kumimoji="1" lang="ja-JP" altLang="en-US" dirty="0" smtClean="0"/>
              <a:t>　</a:t>
            </a:r>
            <a:endParaRPr kumimoji="1" lang="ja-JP" altLang="en-US" dirty="0"/>
          </a:p>
        </p:txBody>
      </p:sp>
      <p:sp>
        <p:nvSpPr>
          <p:cNvPr id="3" name="コンテンツ プレースホルダ 2"/>
          <p:cNvSpPr>
            <a:spLocks noGrp="1"/>
          </p:cNvSpPr>
          <p:nvPr>
            <p:ph idx="1"/>
          </p:nvPr>
        </p:nvSpPr>
        <p:spPr>
          <a:xfrm>
            <a:off x="323528" y="548680"/>
            <a:ext cx="8208912" cy="5616624"/>
          </a:xfrm>
        </p:spPr>
        <p:txBody>
          <a:bodyPr>
            <a:normAutofit/>
          </a:bodyPr>
          <a:lstStyle/>
          <a:p>
            <a:r>
              <a:rPr kumimoji="1" lang="ja-JP" altLang="en-US" sz="2400" dirty="0" smtClean="0"/>
              <a:t>駅ナカに</a:t>
            </a:r>
            <a:r>
              <a:rPr lang="ja-JP" altLang="en-US" sz="2400" dirty="0" smtClean="0"/>
              <a:t>は</a:t>
            </a:r>
            <a:endParaRPr lang="en-US" altLang="ja-JP" sz="2400" dirty="0" smtClean="0"/>
          </a:p>
          <a:p>
            <a:r>
              <a:rPr kumimoji="1" lang="ja-JP" altLang="en-US" sz="2400" dirty="0" smtClean="0"/>
              <a:t>　　・</a:t>
            </a:r>
            <a:r>
              <a:rPr kumimoji="1" lang="ja-JP" altLang="en-US" sz="2400" dirty="0" smtClean="0"/>
              <a:t>テナント型</a:t>
            </a:r>
            <a:endParaRPr kumimoji="1" lang="en-US" altLang="ja-JP" sz="2400" dirty="0" smtClean="0"/>
          </a:p>
          <a:p>
            <a:r>
              <a:rPr lang="ja-JP" altLang="en-US" sz="2400" dirty="0" smtClean="0"/>
              <a:t>　</a:t>
            </a:r>
            <a:r>
              <a:rPr lang="ja-JP" altLang="en-US" sz="2400" dirty="0" smtClean="0"/>
              <a:t>　　</a:t>
            </a:r>
            <a:r>
              <a:rPr kumimoji="1" lang="ja-JP" altLang="en-US" sz="2400" dirty="0" smtClean="0"/>
              <a:t>（</a:t>
            </a:r>
            <a:r>
              <a:rPr kumimoji="1" lang="ja-JP" altLang="en-US" sz="2400" dirty="0" smtClean="0"/>
              <a:t>駅ナカと駅ナカ以外にも店舗展開している</a:t>
            </a:r>
            <a:r>
              <a:rPr lang="ja-JP" altLang="en-US" sz="2400" dirty="0" smtClean="0"/>
              <a:t>ブランド</a:t>
            </a:r>
            <a:r>
              <a:rPr kumimoji="1" lang="ja-JP" altLang="en-US" sz="2400" dirty="0" smtClean="0"/>
              <a:t>）</a:t>
            </a:r>
            <a:endParaRPr lang="en-US" altLang="ja-JP" sz="2400" dirty="0" smtClean="0"/>
          </a:p>
          <a:p>
            <a:r>
              <a:rPr kumimoji="1" lang="ja-JP" altLang="en-US" sz="2400" dirty="0" smtClean="0"/>
              <a:t>　　・</a:t>
            </a:r>
            <a:r>
              <a:rPr kumimoji="1" lang="ja-JP" altLang="en-US" sz="2400" dirty="0" smtClean="0"/>
              <a:t>専門店型</a:t>
            </a:r>
            <a:endParaRPr kumimoji="1" lang="en-US" altLang="ja-JP" sz="2400" dirty="0" smtClean="0"/>
          </a:p>
          <a:p>
            <a:r>
              <a:rPr lang="ja-JP" altLang="en-US" sz="2400" dirty="0" smtClean="0"/>
              <a:t>　</a:t>
            </a:r>
            <a:r>
              <a:rPr lang="ja-JP" altLang="en-US" sz="2400" dirty="0" smtClean="0"/>
              <a:t>　　</a:t>
            </a:r>
            <a:r>
              <a:rPr kumimoji="1" lang="ja-JP" altLang="en-US" sz="2400" dirty="0" smtClean="0"/>
              <a:t>（</a:t>
            </a:r>
            <a:r>
              <a:rPr kumimoji="1" lang="ja-JP" altLang="en-US" sz="2400" dirty="0" smtClean="0"/>
              <a:t>鉄道会社が運営している駅ナカのみのブランド）</a:t>
            </a:r>
            <a:endParaRPr kumimoji="1" lang="en-US" altLang="ja-JP" sz="2400" dirty="0" smtClean="0"/>
          </a:p>
          <a:p>
            <a:r>
              <a:rPr kumimoji="1" lang="ja-JP" altLang="en-US" sz="2400" dirty="0" smtClean="0"/>
              <a:t>　　　　　　　　　　　　　　　　　　　　　　　　　　　の</a:t>
            </a:r>
            <a:r>
              <a:rPr kumimoji="1" lang="ja-JP" altLang="en-US" sz="2400" dirty="0" smtClean="0"/>
              <a:t>２種類がある</a:t>
            </a:r>
            <a:endParaRPr kumimoji="1" lang="en-US" altLang="ja-JP" sz="2400" dirty="0" smtClean="0"/>
          </a:p>
          <a:p>
            <a:endParaRPr kumimoji="1" lang="en-US" altLang="ja-JP" sz="2400" dirty="0" smtClean="0"/>
          </a:p>
          <a:p>
            <a:r>
              <a:rPr lang="ja-JP" altLang="en-US" sz="2400" dirty="0" smtClean="0"/>
              <a:t>駅ナカ店舗と駅ナカ以外の店舗の関連性と，それがもたらすブランド全体への影響を見ていきたいので，テナント出店しているブランドに研究対象を絞る</a:t>
            </a:r>
            <a:endParaRPr kumimoji="1" lang="ja-JP" altLang="en-US" dirty="0"/>
          </a:p>
        </p:txBody>
      </p:sp>
      <p:sp>
        <p:nvSpPr>
          <p:cNvPr id="4" name="日付プレースホルダ 3"/>
          <p:cNvSpPr>
            <a:spLocks noGrp="1"/>
          </p:cNvSpPr>
          <p:nvPr>
            <p:ph type="dt" sz="half" idx="10"/>
          </p:nvPr>
        </p:nvSpPr>
        <p:spPr/>
        <p:txBody>
          <a:bodyPr/>
          <a:lstStyle/>
          <a:p>
            <a:fld id="{A546FE18-D375-4652-A22F-8C91AE8130F2}" type="datetime1">
              <a:rPr kumimoji="1" lang="ja-JP" altLang="en-US" smtClean="0"/>
              <a:t>2013/12/18</a:t>
            </a:fld>
            <a:endParaRPr kumimoji="1" lang="ja-JP" altLang="en-US"/>
          </a:p>
        </p:txBody>
      </p:sp>
      <p:sp>
        <p:nvSpPr>
          <p:cNvPr id="5" name="スライド番号プレースホルダ 4"/>
          <p:cNvSpPr>
            <a:spLocks noGrp="1"/>
          </p:cNvSpPr>
          <p:nvPr>
            <p:ph type="sldNum" sz="quarter" idx="12"/>
          </p:nvPr>
        </p:nvSpPr>
        <p:spPr/>
        <p:txBody>
          <a:bodyPr/>
          <a:lstStyle/>
          <a:p>
            <a:fld id="{6C298445-82A3-4105-A96B-F08836EED490}" type="slidenum">
              <a:rPr kumimoji="1" lang="ja-JP" altLang="en-US" smtClean="0"/>
              <a:pPr/>
              <a:t>20</a:t>
            </a:fld>
            <a:endParaRPr kumimoji="1" lang="ja-JP" altLang="en-US"/>
          </a:p>
        </p:txBody>
      </p:sp>
      <p:sp>
        <p:nvSpPr>
          <p:cNvPr id="6" name="角丸四角形 5"/>
          <p:cNvSpPr/>
          <p:nvPr/>
        </p:nvSpPr>
        <p:spPr>
          <a:xfrm>
            <a:off x="251520" y="4077072"/>
            <a:ext cx="8280920" cy="1368152"/>
          </a:xfrm>
          <a:prstGeom prst="round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F2440992-41D7-4AA1-87E0-13ED45224AAC}"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21</a:t>
            </a:fld>
            <a:endParaRPr kumimoji="1" lang="ja-JP" altLang="en-US"/>
          </a:p>
        </p:txBody>
      </p:sp>
      <p:sp>
        <p:nvSpPr>
          <p:cNvPr id="6" name="円/楕円 5"/>
          <p:cNvSpPr/>
          <p:nvPr/>
        </p:nvSpPr>
        <p:spPr>
          <a:xfrm>
            <a:off x="273913" y="3323014"/>
            <a:ext cx="3312368" cy="2214316"/>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円/楕円 6"/>
          <p:cNvSpPr/>
          <p:nvPr/>
        </p:nvSpPr>
        <p:spPr>
          <a:xfrm>
            <a:off x="5076056" y="3323014"/>
            <a:ext cx="3248646" cy="2214316"/>
          </a:xfrm>
          <a:prstGeom prst="ellipse">
            <a:avLst/>
          </a:prstGeom>
          <a:no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851886" y="3095484"/>
            <a:ext cx="2160239" cy="50405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latin typeface="HGP創英角ｺﾞｼｯｸUB" pitchFamily="50" charset="-128"/>
                <a:ea typeface="HGP創英角ｺﾞｼｯｸUB" pitchFamily="50" charset="-128"/>
              </a:rPr>
              <a:t>駅外（ブランド）</a:t>
            </a:r>
            <a:endParaRPr kumimoji="1" lang="ja-JP" altLang="en-US" sz="2000" dirty="0">
              <a:latin typeface="HGP創英角ｺﾞｼｯｸUB" pitchFamily="50" charset="-128"/>
              <a:ea typeface="HGP創英角ｺﾞｼｯｸUB" pitchFamily="50" charset="-128"/>
            </a:endParaRPr>
          </a:p>
        </p:txBody>
      </p:sp>
      <p:sp>
        <p:nvSpPr>
          <p:cNvPr id="9" name="正方形/長方形 8"/>
          <p:cNvSpPr/>
          <p:nvPr/>
        </p:nvSpPr>
        <p:spPr>
          <a:xfrm>
            <a:off x="5868144" y="3075621"/>
            <a:ext cx="1384724" cy="494786"/>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GP創英角ｺﾞｼｯｸUB" pitchFamily="50" charset="-128"/>
                <a:ea typeface="HGP創英角ｺﾞｼｯｸUB" pitchFamily="50" charset="-128"/>
              </a:rPr>
              <a:t>駅ナカ</a:t>
            </a:r>
            <a:endParaRPr kumimoji="1" lang="ja-JP" altLang="en-US" sz="2800" dirty="0">
              <a:latin typeface="HGP創英角ｺﾞｼｯｸUB" pitchFamily="50" charset="-128"/>
              <a:ea typeface="HGP創英角ｺﾞｼｯｸUB" pitchFamily="50" charset="-128"/>
            </a:endParaRPr>
          </a:p>
        </p:txBody>
      </p:sp>
      <p:sp>
        <p:nvSpPr>
          <p:cNvPr id="10" name="下カーブ矢印 9"/>
          <p:cNvSpPr/>
          <p:nvPr/>
        </p:nvSpPr>
        <p:spPr>
          <a:xfrm>
            <a:off x="2959117" y="3472778"/>
            <a:ext cx="2448272" cy="60577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左カーブ矢印 10"/>
          <p:cNvSpPr/>
          <p:nvPr/>
        </p:nvSpPr>
        <p:spPr>
          <a:xfrm rot="5400000">
            <a:off x="3849915" y="3979856"/>
            <a:ext cx="666676" cy="24482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p:cNvSpPr txBox="1"/>
          <p:nvPr/>
        </p:nvSpPr>
        <p:spPr>
          <a:xfrm>
            <a:off x="326682" y="908720"/>
            <a:ext cx="7713142" cy="1015663"/>
          </a:xfrm>
          <a:prstGeom prst="rect">
            <a:avLst/>
          </a:prstGeom>
          <a:noFill/>
        </p:spPr>
        <p:txBody>
          <a:bodyPr wrap="square" rtlCol="0">
            <a:spAutoFit/>
          </a:bodyPr>
          <a:lstStyle/>
          <a:p>
            <a:r>
              <a:rPr kumimoji="1" lang="ja-JP" altLang="en-US" sz="2000" dirty="0" smtClean="0"/>
              <a:t>集客力は多い点は魅力的だが、ファッションを扱う店舗にとって単価が安いものが売れやすいことやスペースの制限は大きなデメリットであり、加えて賃料が高いことから一定の売り上げも必要である。</a:t>
            </a:r>
            <a:endParaRPr kumimoji="1" lang="ja-JP" altLang="en-US" sz="2000" dirty="0"/>
          </a:p>
        </p:txBody>
      </p:sp>
      <p:sp>
        <p:nvSpPr>
          <p:cNvPr id="15" name="テキスト ボックス 14"/>
          <p:cNvSpPr txBox="1"/>
          <p:nvPr/>
        </p:nvSpPr>
        <p:spPr>
          <a:xfrm>
            <a:off x="1498597" y="2324091"/>
            <a:ext cx="6529787" cy="369332"/>
          </a:xfrm>
          <a:prstGeom prst="rect">
            <a:avLst/>
          </a:prstGeom>
          <a:noFill/>
        </p:spPr>
        <p:txBody>
          <a:bodyPr wrap="square" rtlCol="0">
            <a:spAutoFit/>
          </a:bodyPr>
          <a:lstStyle/>
          <a:p>
            <a:endParaRPr kumimoji="1" lang="ja-JP" altLang="en-US" dirty="0"/>
          </a:p>
        </p:txBody>
      </p:sp>
      <p:sp>
        <p:nvSpPr>
          <p:cNvPr id="16" name="テキスト ボックス 15"/>
          <p:cNvSpPr txBox="1"/>
          <p:nvPr/>
        </p:nvSpPr>
        <p:spPr>
          <a:xfrm>
            <a:off x="819591" y="2324091"/>
            <a:ext cx="7092509" cy="369332"/>
          </a:xfrm>
          <a:prstGeom prst="rect">
            <a:avLst/>
          </a:prstGeom>
          <a:noFill/>
        </p:spPr>
        <p:txBody>
          <a:bodyPr wrap="square" rtlCol="0">
            <a:spAutoFit/>
          </a:bodyPr>
          <a:lstStyle/>
          <a:p>
            <a:r>
              <a:rPr kumimoji="1" lang="ja-JP" altLang="en-US" dirty="0" smtClean="0">
                <a:latin typeface="HGP創英角ｺﾞｼｯｸUB" pitchFamily="50" charset="-128"/>
                <a:ea typeface="HGP創英角ｺﾞｼｯｸUB" pitchFamily="50" charset="-128"/>
              </a:rPr>
              <a:t>駅ナカ店舗には売上以外にそのブランドに</a:t>
            </a:r>
            <a:r>
              <a:rPr lang="ja-JP" altLang="en-US" dirty="0" smtClean="0">
                <a:latin typeface="HGP創英角ｺﾞｼｯｸUB" pitchFamily="50" charset="-128"/>
                <a:ea typeface="HGP創英角ｺﾞｼｯｸUB" pitchFamily="50" charset="-128"/>
              </a:rPr>
              <a:t>利益が</a:t>
            </a:r>
            <a:r>
              <a:rPr kumimoji="1" lang="ja-JP" altLang="en-US" dirty="0" smtClean="0">
                <a:latin typeface="HGP創英角ｺﾞｼｯｸUB" pitchFamily="50" charset="-128"/>
                <a:ea typeface="HGP創英角ｺﾞｼｯｸUB" pitchFamily="50" charset="-128"/>
              </a:rPr>
              <a:t>あるのではないか</a:t>
            </a:r>
            <a:endParaRPr kumimoji="1" lang="ja-JP" altLang="en-US" dirty="0">
              <a:latin typeface="HGP創英角ｺﾞｼｯｸUB" pitchFamily="50" charset="-128"/>
              <a:ea typeface="HGP創英角ｺﾞｼｯｸUB" pitchFamily="50" charset="-128"/>
            </a:endParaRPr>
          </a:p>
        </p:txBody>
      </p:sp>
      <p:sp>
        <p:nvSpPr>
          <p:cNvPr id="3" name="下矢印 2"/>
          <p:cNvSpPr/>
          <p:nvPr/>
        </p:nvSpPr>
        <p:spPr>
          <a:xfrm>
            <a:off x="1814362" y="1900515"/>
            <a:ext cx="583468" cy="3352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555776" y="1862426"/>
            <a:ext cx="5472608" cy="400110"/>
          </a:xfrm>
          <a:prstGeom prst="rect">
            <a:avLst/>
          </a:prstGeom>
          <a:noFill/>
        </p:spPr>
        <p:txBody>
          <a:bodyPr wrap="square" rtlCol="0">
            <a:spAutoFit/>
          </a:bodyPr>
          <a:lstStyle/>
          <a:p>
            <a:r>
              <a:rPr kumimoji="1" lang="ja-JP" altLang="en-US" sz="2000" dirty="0" smtClean="0"/>
              <a:t>にもかかわらず駅ナカに出店するブランドは多い</a:t>
            </a:r>
            <a:endParaRPr kumimoji="1" lang="ja-JP" altLang="en-US" sz="2000" dirty="0"/>
          </a:p>
        </p:txBody>
      </p:sp>
      <p:sp>
        <p:nvSpPr>
          <p:cNvPr id="17" name="正方形/長方形 16"/>
          <p:cNvSpPr/>
          <p:nvPr/>
        </p:nvSpPr>
        <p:spPr>
          <a:xfrm>
            <a:off x="819591" y="2324092"/>
            <a:ext cx="6692388" cy="369332"/>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450833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３．問題意識</a:t>
            </a:r>
            <a:endParaRPr kumimoji="1" lang="ja-JP" altLang="en-US" dirty="0"/>
          </a:p>
        </p:txBody>
      </p:sp>
      <p:sp>
        <p:nvSpPr>
          <p:cNvPr id="4" name="日付プレースホルダー 3"/>
          <p:cNvSpPr>
            <a:spLocks noGrp="1"/>
          </p:cNvSpPr>
          <p:nvPr>
            <p:ph type="dt" sz="half" idx="10"/>
          </p:nvPr>
        </p:nvSpPr>
        <p:spPr/>
        <p:txBody>
          <a:bodyPr/>
          <a:lstStyle/>
          <a:p>
            <a:fld id="{22C29C0B-D9FA-4975-905F-6924EC2CECFE}"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22</a:t>
            </a:fld>
            <a:endParaRPr kumimoji="1" lang="ja-JP" altLang="en-US" dirty="0"/>
          </a:p>
        </p:txBody>
      </p:sp>
      <p:sp>
        <p:nvSpPr>
          <p:cNvPr id="6" name="角丸四角形 5"/>
          <p:cNvSpPr/>
          <p:nvPr/>
        </p:nvSpPr>
        <p:spPr>
          <a:xfrm>
            <a:off x="323528" y="1772815"/>
            <a:ext cx="8352928" cy="2592289"/>
          </a:xfrm>
          <a:prstGeom prst="roundRect">
            <a:avLst/>
          </a:prstGeom>
          <a:solidFill>
            <a:schemeClr val="bg1"/>
          </a:solidFill>
          <a:ln w="57150">
            <a:solidFill>
              <a:srgbClr val="FF9966"/>
            </a:solidFill>
            <a:prstDash val="dashDot"/>
          </a:ln>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3600" dirty="0" smtClean="0"/>
              <a:t>アパレルブランドの駅ナカ店舗は</a:t>
            </a:r>
            <a:endParaRPr lang="en-US" altLang="ja-JP" sz="3600" dirty="0" smtClean="0"/>
          </a:p>
          <a:p>
            <a:pPr algn="ctr"/>
            <a:r>
              <a:rPr lang="ja-JP" altLang="en-US" sz="3600" dirty="0" smtClean="0"/>
              <a:t>そのブランド全体にとって</a:t>
            </a:r>
            <a:endParaRPr lang="en-US" altLang="ja-JP" sz="3600" dirty="0" smtClean="0"/>
          </a:p>
          <a:p>
            <a:pPr algn="ctr"/>
            <a:r>
              <a:rPr lang="ja-JP" altLang="en-US" sz="3600" dirty="0" smtClean="0"/>
              <a:t>どんな役割を持つのか</a:t>
            </a:r>
            <a:endParaRPr lang="en-US" altLang="ja-JP" sz="3600" dirty="0" smtClean="0"/>
          </a:p>
        </p:txBody>
      </p:sp>
      <p:pic>
        <p:nvPicPr>
          <p:cNvPr id="2051" name="Picture 3" descr="C:\Users\ba110144x\AppData\Local\Microsoft\Windows\Temporary Internet Files\Content.IE5\6PNF8QHI\MC9004419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4581127"/>
            <a:ext cx="1978025" cy="1908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9284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457200" y="274638"/>
            <a:ext cx="8229600" cy="706090"/>
          </a:xfrm>
        </p:spPr>
        <p:txBody>
          <a:bodyPr>
            <a:normAutofit/>
          </a:bodyPr>
          <a:lstStyle/>
          <a:p>
            <a:r>
              <a:rPr kumimoji="1" lang="ja-JP" altLang="en-US" dirty="0" smtClean="0"/>
              <a:t>　　</a:t>
            </a:r>
            <a:endParaRPr kumimoji="1" lang="ja-JP" altLang="en-US" dirty="0"/>
          </a:p>
        </p:txBody>
      </p:sp>
      <p:sp>
        <p:nvSpPr>
          <p:cNvPr id="5" name="コンテンツ プレースホルダー 4"/>
          <p:cNvSpPr>
            <a:spLocks noGrp="1"/>
          </p:cNvSpPr>
          <p:nvPr>
            <p:ph idx="1"/>
          </p:nvPr>
        </p:nvSpPr>
        <p:spPr>
          <a:xfrm>
            <a:off x="539552" y="2843040"/>
            <a:ext cx="8075240" cy="1584175"/>
          </a:xfrm>
        </p:spPr>
        <p:txBody>
          <a:bodyPr>
            <a:noAutofit/>
          </a:bodyPr>
          <a:lstStyle/>
          <a:p>
            <a:pPr marL="0" indent="0">
              <a:buNone/>
            </a:pPr>
            <a:r>
              <a:rPr kumimoji="1" lang="ja-JP" altLang="en-US" sz="2800" dirty="0" smtClean="0"/>
              <a:t>消費者に買ってもらうのに有効な場所である駅ナカは駅ナカ以外の店舗にくらべ、</a:t>
            </a:r>
            <a:endParaRPr lang="en-US" altLang="ja-JP" sz="2800" dirty="0"/>
          </a:p>
          <a:p>
            <a:pPr marL="0" indent="0">
              <a:buNone/>
            </a:pPr>
            <a:r>
              <a:rPr kumimoji="1" lang="ja-JP" altLang="en-US" sz="2800" u="sng" dirty="0" smtClean="0"/>
              <a:t>消費者に知ってもらう場</a:t>
            </a:r>
            <a:r>
              <a:rPr kumimoji="1" lang="ja-JP" altLang="en-US" sz="2800" dirty="0" smtClean="0"/>
              <a:t>としての効果が大きい</a:t>
            </a:r>
            <a:endParaRPr kumimoji="1" lang="ja-JP" altLang="en-US" sz="2800" dirty="0"/>
          </a:p>
        </p:txBody>
      </p:sp>
      <p:sp>
        <p:nvSpPr>
          <p:cNvPr id="6" name="正方形/長方形 5"/>
          <p:cNvSpPr/>
          <p:nvPr/>
        </p:nvSpPr>
        <p:spPr>
          <a:xfrm>
            <a:off x="755576" y="332656"/>
            <a:ext cx="7416824" cy="2160240"/>
          </a:xfrm>
          <a:prstGeom prst="rect">
            <a:avLst/>
          </a:prstGeom>
          <a:noFill/>
          <a:ln w="57150">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駅ナカでは、多様な顧客がターゲットとなるので、安定した売り上げの確保や広告宣伝効果を求め</a:t>
            </a:r>
            <a:r>
              <a:rPr lang="ja-JP" altLang="en-US" sz="2800" dirty="0" smtClean="0">
                <a:solidFill>
                  <a:schemeClr val="tx1"/>
                </a:solidFill>
              </a:rPr>
              <a:t>て激しい出店競争が繰り広げられている</a:t>
            </a:r>
            <a:endParaRPr lang="en-US" altLang="ja-JP" sz="2800" dirty="0" smtClean="0">
              <a:solidFill>
                <a:schemeClr val="tx1"/>
              </a:solidFill>
            </a:endParaRPr>
          </a:p>
          <a:p>
            <a:pPr algn="ctr"/>
            <a:endParaRPr kumimoji="1" lang="en-US" altLang="ja-JP" sz="1200" dirty="0" smtClean="0">
              <a:solidFill>
                <a:schemeClr val="tx1"/>
              </a:solidFill>
            </a:endParaRPr>
          </a:p>
          <a:p>
            <a:pPr algn="ctr"/>
            <a:r>
              <a:rPr kumimoji="1" lang="ja-JP" altLang="en-US" sz="1200" dirty="0" smtClean="0">
                <a:solidFill>
                  <a:schemeClr val="tx1"/>
                </a:solidFill>
              </a:rPr>
              <a:t>参考：観光の窓口ＨＰ　ｈｔｔｐ：</a:t>
            </a:r>
            <a:r>
              <a:rPr kumimoji="1" lang="en-US" altLang="ja-JP" sz="1200" dirty="0" smtClean="0">
                <a:solidFill>
                  <a:schemeClr val="tx1"/>
                </a:solidFill>
              </a:rPr>
              <a:t>//kanmado.com/category/1477086.html</a:t>
            </a:r>
            <a:endParaRPr kumimoji="1" lang="ja-JP" altLang="en-US" sz="1200" dirty="0">
              <a:solidFill>
                <a:schemeClr val="tx1"/>
              </a:solidFill>
            </a:endParaRPr>
          </a:p>
        </p:txBody>
      </p:sp>
      <p:sp>
        <p:nvSpPr>
          <p:cNvPr id="7" name="下矢印 6"/>
          <p:cNvSpPr/>
          <p:nvPr/>
        </p:nvSpPr>
        <p:spPr>
          <a:xfrm>
            <a:off x="2195736" y="4447381"/>
            <a:ext cx="100811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p:cNvSpPr txBox="1"/>
          <p:nvPr/>
        </p:nvSpPr>
        <p:spPr>
          <a:xfrm>
            <a:off x="732731" y="5085184"/>
            <a:ext cx="3888432"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kumimoji="1" lang="ja-JP" altLang="en-US" sz="4800" dirty="0" smtClean="0">
                <a:solidFill>
                  <a:schemeClr val="tx2"/>
                </a:solidFill>
              </a:rPr>
              <a:t>広告宣伝効果</a:t>
            </a:r>
            <a:endParaRPr kumimoji="1" lang="ja-JP" altLang="en-US" sz="4800" dirty="0">
              <a:solidFill>
                <a:schemeClr val="tx2"/>
              </a:solidFill>
            </a:endParaRPr>
          </a:p>
        </p:txBody>
      </p:sp>
      <p:pic>
        <p:nvPicPr>
          <p:cNvPr id="1026" name="Picture 2" descr="C:\Users\bc1100596\AppData\Local\Microsoft\Windows\Temporary Internet Files\Content.IE5\0A5V77HD\MC90038357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724129" y="4697288"/>
            <a:ext cx="1512168" cy="1423069"/>
          </a:xfrm>
          <a:prstGeom prst="rect">
            <a:avLst/>
          </a:prstGeom>
          <a:noFill/>
          <a:extLst>
            <a:ext uri="{909E8E84-426E-40DD-AFC4-6F175D3DCCD1}">
              <a14:hiddenFill xmlns:a14="http://schemas.microsoft.com/office/drawing/2010/main">
                <a:solidFill>
                  <a:srgbClr val="FFFFFF"/>
                </a:solidFill>
              </a14:hiddenFill>
            </a:ext>
          </a:extLst>
        </p:spPr>
      </p:pic>
      <p:sp>
        <p:nvSpPr>
          <p:cNvPr id="2" name="日付プレースホルダー 1"/>
          <p:cNvSpPr>
            <a:spLocks noGrp="1"/>
          </p:cNvSpPr>
          <p:nvPr>
            <p:ph type="dt" sz="half" idx="10"/>
          </p:nvPr>
        </p:nvSpPr>
        <p:spPr/>
        <p:txBody>
          <a:bodyPr/>
          <a:lstStyle/>
          <a:p>
            <a:fld id="{1D7D1E3F-CF13-4F2C-8DC0-5510D36C0931}" type="datetime1">
              <a:rPr kumimoji="1" lang="ja-JP" altLang="en-US" smtClean="0"/>
              <a:t>2013/12/18</a:t>
            </a:fld>
            <a:endParaRPr kumimoji="1" lang="ja-JP" altLang="en-US" dirty="0"/>
          </a:p>
        </p:txBody>
      </p:sp>
      <p:sp>
        <p:nvSpPr>
          <p:cNvPr id="3" name="スライド番号プレースホルダー 2"/>
          <p:cNvSpPr>
            <a:spLocks noGrp="1"/>
          </p:cNvSpPr>
          <p:nvPr>
            <p:ph type="sldNum" sz="quarter" idx="12"/>
          </p:nvPr>
        </p:nvSpPr>
        <p:spPr/>
        <p:txBody>
          <a:bodyPr/>
          <a:lstStyle/>
          <a:p>
            <a:fld id="{2E385DDE-2030-44FE-B42F-BC661C79B53F}" type="slidenum">
              <a:rPr kumimoji="1" lang="ja-JP" altLang="en-US" smtClean="0"/>
              <a:pPr/>
              <a:t>23</a:t>
            </a:fld>
            <a:endParaRPr kumimoji="1" lang="ja-JP" altLang="en-US" dirty="0"/>
          </a:p>
        </p:txBody>
      </p:sp>
    </p:spTree>
    <p:extLst>
      <p:ext uri="{BB962C8B-B14F-4D97-AF65-F5344CB8AC3E}">
        <p14:creationId xmlns:p14="http://schemas.microsoft.com/office/powerpoint/2010/main" val="6500251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179938"/>
          </a:xfrm>
        </p:spPr>
        <p:txBody>
          <a:bodyPr>
            <a:normAutofit fontScale="90000"/>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67544" y="404664"/>
            <a:ext cx="7620000" cy="5741715"/>
          </a:xfrm>
        </p:spPr>
        <p:txBody>
          <a:bodyPr>
            <a:normAutofit/>
          </a:bodyPr>
          <a:lstStyle/>
          <a:p>
            <a:r>
              <a:rPr lang="ja-JP" altLang="en-US" sz="2800" dirty="0"/>
              <a:t>駅</a:t>
            </a:r>
            <a:r>
              <a:rPr kumimoji="1" lang="ja-JP" altLang="en-US" sz="2800" dirty="0" smtClean="0"/>
              <a:t>ナカは広告宣伝効果</a:t>
            </a:r>
            <a:r>
              <a:rPr lang="ja-JP" altLang="en-US" sz="2800" dirty="0"/>
              <a:t>を</a:t>
            </a:r>
            <a:r>
              <a:rPr lang="ja-JP" altLang="en-US" sz="2800" dirty="0" smtClean="0"/>
              <a:t>持つ</a:t>
            </a:r>
            <a:endParaRPr lang="en-US" altLang="ja-JP" sz="2800" dirty="0" smtClean="0"/>
          </a:p>
          <a:p>
            <a:endParaRPr kumimoji="1" lang="en-US" altLang="ja-JP" sz="2800" dirty="0" smtClean="0"/>
          </a:p>
          <a:p>
            <a:r>
              <a:rPr lang="ja-JP" altLang="en-US" sz="2800" dirty="0" smtClean="0"/>
              <a:t>しかし、駅ナカは</a:t>
            </a:r>
            <a:r>
              <a:rPr kumimoji="1" lang="ja-JP" altLang="en-US" sz="2800" dirty="0" smtClean="0">
                <a:solidFill>
                  <a:srgbClr val="00B050"/>
                </a:solidFill>
              </a:rPr>
              <a:t>物理的・時間的な制約が大きい</a:t>
            </a:r>
            <a:endParaRPr kumimoji="1" lang="en-US" altLang="ja-JP" sz="2800" dirty="0" smtClean="0">
              <a:solidFill>
                <a:srgbClr val="00B050"/>
              </a:solidFill>
            </a:endParaRPr>
          </a:p>
          <a:p>
            <a:r>
              <a:rPr lang="ja-JP" altLang="en-US" sz="2800" dirty="0" smtClean="0"/>
              <a:t>狭いスペース</a:t>
            </a:r>
            <a:r>
              <a:rPr lang="ja-JP" altLang="en-US" sz="2800" dirty="0"/>
              <a:t>で</a:t>
            </a:r>
            <a:r>
              <a:rPr lang="ja-JP" altLang="en-US" sz="2800" dirty="0" smtClean="0"/>
              <a:t>短時間でブランドの宣伝を行わなければならない</a:t>
            </a:r>
            <a:endParaRPr lang="en-US" altLang="ja-JP" sz="2800" dirty="0" smtClean="0"/>
          </a:p>
          <a:p>
            <a:r>
              <a:rPr lang="ja-JP" altLang="en-US" sz="2800" dirty="0" smtClean="0"/>
              <a:t>この</a:t>
            </a:r>
            <a:r>
              <a:rPr lang="ja-JP" altLang="en-US" sz="2800" dirty="0"/>
              <a:t>よう</a:t>
            </a:r>
            <a:r>
              <a:rPr lang="ja-JP" altLang="en-US" sz="2800" dirty="0" smtClean="0"/>
              <a:t>な物理的制約を補うためには、</a:t>
            </a:r>
            <a:r>
              <a:rPr lang="ja-JP" altLang="en-US" sz="2800" u="sng" dirty="0">
                <a:solidFill>
                  <a:srgbClr val="00B0F0"/>
                </a:solidFill>
              </a:rPr>
              <a:t>駅</a:t>
            </a:r>
            <a:r>
              <a:rPr lang="ja-JP" altLang="en-US" sz="2800" u="sng" dirty="0" smtClean="0">
                <a:solidFill>
                  <a:srgbClr val="00B0F0"/>
                </a:solidFill>
              </a:rPr>
              <a:t>ナカの特徴に合った陳列や品揃え</a:t>
            </a:r>
            <a:r>
              <a:rPr lang="ja-JP" altLang="en-US" sz="2800" dirty="0" smtClean="0"/>
              <a:t>を工夫する必要がある</a:t>
            </a:r>
            <a:endParaRPr lang="en-US" altLang="ja-JP" sz="2800" dirty="0" smtClean="0"/>
          </a:p>
          <a:p>
            <a:endParaRPr lang="en-US" altLang="ja-JP" sz="2800" dirty="0"/>
          </a:p>
          <a:p>
            <a:endParaRPr kumimoji="1" lang="en-US" altLang="ja-JP" sz="2800" dirty="0"/>
          </a:p>
          <a:p>
            <a:endParaRPr kumimoji="1" lang="ja-JP" altLang="en-US" dirty="0"/>
          </a:p>
        </p:txBody>
      </p:sp>
      <p:sp>
        <p:nvSpPr>
          <p:cNvPr id="4" name="日付プレースホルダー 3"/>
          <p:cNvSpPr>
            <a:spLocks noGrp="1"/>
          </p:cNvSpPr>
          <p:nvPr>
            <p:ph type="dt" sz="half" idx="10"/>
          </p:nvPr>
        </p:nvSpPr>
        <p:spPr/>
        <p:txBody>
          <a:bodyPr/>
          <a:lstStyle/>
          <a:p>
            <a:fld id="{260A3E04-B938-4787-B1BF-CD7AC12E566A}"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24</a:t>
            </a:fld>
            <a:endParaRPr kumimoji="1" lang="ja-JP" altLang="en-US"/>
          </a:p>
        </p:txBody>
      </p:sp>
      <p:pic>
        <p:nvPicPr>
          <p:cNvPr id="1027" name="Picture 3" descr="C:\Users\bc1100596\AppData\Local\Microsoft\Windows\Temporary Internet Files\Content.IE5\EVE8DOGX\MC90033257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4159" y="332656"/>
            <a:ext cx="1108249" cy="1258363"/>
          </a:xfrm>
          <a:prstGeom prst="rect">
            <a:avLst/>
          </a:prstGeom>
          <a:noFill/>
          <a:extLst>
            <a:ext uri="{909E8E84-426E-40DD-AFC4-6F175D3DCCD1}">
              <a14:hiddenFill xmlns:a14="http://schemas.microsoft.com/office/drawing/2010/main">
                <a:solidFill>
                  <a:srgbClr val="FFFFFF"/>
                </a:solidFill>
              </a14:hiddenFill>
            </a:ext>
          </a:extLst>
        </p:spPr>
      </p:pic>
      <p:sp>
        <p:nvSpPr>
          <p:cNvPr id="6" name="対角する 2 つの角を丸めた四角形 5"/>
          <p:cNvSpPr/>
          <p:nvPr/>
        </p:nvSpPr>
        <p:spPr>
          <a:xfrm>
            <a:off x="696913" y="4941168"/>
            <a:ext cx="7272808" cy="1152128"/>
          </a:xfrm>
          <a:prstGeom prst="round2DiagRect">
            <a:avLst/>
          </a:prstGeom>
          <a:solidFill>
            <a:schemeClr val="tx2">
              <a:lumMod val="20000"/>
              <a:lumOff val="80000"/>
            </a:schemeClr>
          </a:solidFill>
          <a:ln>
            <a:solidFill>
              <a:srgbClr val="FF99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tx2"/>
                </a:solidFill>
              </a:rPr>
              <a:t>インストア・マーチャンダイジング</a:t>
            </a:r>
            <a:r>
              <a:rPr lang="ja-JP" altLang="en-US" sz="2400" dirty="0">
                <a:solidFill>
                  <a:schemeClr val="tx1"/>
                </a:solidFill>
              </a:rPr>
              <a:t>に注目！</a:t>
            </a:r>
          </a:p>
        </p:txBody>
      </p:sp>
    </p:spTree>
    <p:extLst>
      <p:ext uri="{BB962C8B-B14F-4D97-AF65-F5344CB8AC3E}">
        <p14:creationId xmlns:p14="http://schemas.microsoft.com/office/powerpoint/2010/main" val="11521763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692696"/>
            <a:ext cx="7620000" cy="5433467"/>
          </a:xfrm>
        </p:spPr>
        <p:txBody>
          <a:bodyPr>
            <a:normAutofit lnSpcReduction="10000"/>
          </a:bodyPr>
          <a:lstStyle/>
          <a:p>
            <a:pPr marL="0" indent="0">
              <a:buNone/>
            </a:pPr>
            <a:r>
              <a:rPr kumimoji="1" lang="ja-JP" altLang="en-US" sz="2800" dirty="0" smtClean="0"/>
              <a:t>インストア・マーチャンダイジング</a:t>
            </a:r>
            <a:endParaRPr kumimoji="1" lang="en-US" altLang="ja-JP" sz="2800" dirty="0" smtClean="0"/>
          </a:p>
          <a:p>
            <a:r>
              <a:rPr lang="ja-JP" altLang="en-US" sz="2800" dirty="0"/>
              <a:t>店頭における</a:t>
            </a:r>
            <a:r>
              <a:rPr lang="ja-JP" altLang="en-US" sz="2800" u="sng" dirty="0">
                <a:solidFill>
                  <a:srgbClr val="00B0F0"/>
                </a:solidFill>
              </a:rPr>
              <a:t>商品の陳列</a:t>
            </a:r>
            <a:r>
              <a:rPr lang="ja-JP" altLang="en-US" sz="2800" dirty="0"/>
              <a:t>と</a:t>
            </a:r>
            <a:r>
              <a:rPr lang="ja-JP" altLang="en-US" sz="2800" u="sng" dirty="0">
                <a:solidFill>
                  <a:srgbClr val="00B0F0"/>
                </a:solidFill>
              </a:rPr>
              <a:t>品揃え</a:t>
            </a:r>
            <a:r>
              <a:rPr lang="ja-JP" altLang="en-US" sz="2800" dirty="0"/>
              <a:t>の構成を科学的、統計的に検討し、収益の最大化を図る商品および商品構成を実現するための</a:t>
            </a:r>
            <a:r>
              <a:rPr lang="ja-JP" altLang="en-US" sz="2800" dirty="0" smtClean="0"/>
              <a:t>活動。</a:t>
            </a:r>
            <a:endParaRPr lang="en-US" altLang="ja-JP" sz="2800" dirty="0" smtClean="0"/>
          </a:p>
          <a:p>
            <a:endParaRPr kumimoji="1" lang="en-US" altLang="ja-JP" sz="2800" dirty="0"/>
          </a:p>
          <a:p>
            <a:endParaRPr lang="en-US" altLang="ja-JP" sz="2800" dirty="0" smtClean="0"/>
          </a:p>
          <a:p>
            <a:endParaRPr kumimoji="1" lang="en-US" altLang="ja-JP" sz="2800" dirty="0"/>
          </a:p>
          <a:p>
            <a:r>
              <a:rPr lang="ja-JP" altLang="en-US" sz="2800" dirty="0"/>
              <a:t>駅</a:t>
            </a:r>
            <a:r>
              <a:rPr lang="ja-JP" altLang="en-US" sz="2800" dirty="0" smtClean="0"/>
              <a:t>ナカの特徴に合ったインストア・マーチャンダイジング（陳列や品揃え）を考えることで、駅ナカにおける広告宣伝効果を高めることができるのではないか？</a:t>
            </a:r>
            <a:endParaRPr kumimoji="1" lang="en-US" altLang="ja-JP" sz="2800" dirty="0" smtClean="0"/>
          </a:p>
        </p:txBody>
      </p:sp>
      <p:sp>
        <p:nvSpPr>
          <p:cNvPr id="4" name="日付プレースホルダー 3"/>
          <p:cNvSpPr>
            <a:spLocks noGrp="1"/>
          </p:cNvSpPr>
          <p:nvPr>
            <p:ph type="dt" sz="half" idx="10"/>
          </p:nvPr>
        </p:nvSpPr>
        <p:spPr/>
        <p:txBody>
          <a:bodyPr/>
          <a:lstStyle/>
          <a:p>
            <a:fld id="{BF58A898-2CF3-4E50-BEC5-A2A9797BE0D9}"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25</a:t>
            </a:fld>
            <a:endParaRPr kumimoji="1" lang="ja-JP"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2276872"/>
            <a:ext cx="187166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トライプ矢印 1"/>
          <p:cNvSpPr/>
          <p:nvPr/>
        </p:nvSpPr>
        <p:spPr>
          <a:xfrm rot="5400000">
            <a:off x="2977487" y="2888940"/>
            <a:ext cx="1296144" cy="936104"/>
          </a:xfrm>
          <a:prstGeom prst="striped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24544" y="2422681"/>
            <a:ext cx="7272808" cy="276999"/>
          </a:xfrm>
          <a:prstGeom prst="rect">
            <a:avLst/>
          </a:prstGeom>
          <a:noFill/>
        </p:spPr>
        <p:txBody>
          <a:bodyPr wrap="square" rtlCol="0">
            <a:spAutoFit/>
          </a:bodyPr>
          <a:lstStyle/>
          <a:p>
            <a:pPr algn="r"/>
            <a:r>
              <a:rPr kumimoji="1" lang="ja-JP" altLang="en-US" sz="1200" dirty="0" smtClean="0"/>
              <a:t>引用：販売士研究会ＨＰ　</a:t>
            </a:r>
            <a:r>
              <a:rPr kumimoji="1" lang="en-US" altLang="ja-JP" sz="1200" dirty="0" smtClean="0"/>
              <a:t>http://www.hanbaishi.jp/article/13368324.html</a:t>
            </a:r>
            <a:endParaRPr kumimoji="1" lang="ja-JP" altLang="en-US" sz="1200" dirty="0"/>
          </a:p>
        </p:txBody>
      </p:sp>
    </p:spTree>
    <p:extLst>
      <p:ext uri="{BB962C8B-B14F-4D97-AF65-F5344CB8AC3E}">
        <p14:creationId xmlns:p14="http://schemas.microsoft.com/office/powerpoint/2010/main" val="15956348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４．研究目的</a:t>
            </a:r>
            <a:endParaRPr kumimoji="1" lang="ja-JP" altLang="en-US" dirty="0"/>
          </a:p>
        </p:txBody>
      </p:sp>
      <p:sp>
        <p:nvSpPr>
          <p:cNvPr id="4" name="日付プレースホルダ 3"/>
          <p:cNvSpPr>
            <a:spLocks noGrp="1"/>
          </p:cNvSpPr>
          <p:nvPr>
            <p:ph type="dt" sz="half" idx="10"/>
          </p:nvPr>
        </p:nvSpPr>
        <p:spPr/>
        <p:txBody>
          <a:bodyPr/>
          <a:lstStyle/>
          <a:p>
            <a:fld id="{B627BCA3-C3A1-4DD9-B2EB-2692FA80AC03}" type="datetime1">
              <a:rPr kumimoji="1" lang="ja-JP" altLang="en-US" smtClean="0"/>
              <a:t>2013/12/18</a:t>
            </a:fld>
            <a:endParaRPr kumimoji="1" lang="ja-JP" altLang="en-US" dirty="0"/>
          </a:p>
        </p:txBody>
      </p:sp>
      <p:sp>
        <p:nvSpPr>
          <p:cNvPr id="5" name="スライド番号プレースホルダ 4"/>
          <p:cNvSpPr>
            <a:spLocks noGrp="1"/>
          </p:cNvSpPr>
          <p:nvPr>
            <p:ph type="sldNum" sz="quarter" idx="12"/>
          </p:nvPr>
        </p:nvSpPr>
        <p:spPr/>
        <p:txBody>
          <a:bodyPr/>
          <a:lstStyle/>
          <a:p>
            <a:fld id="{6C298445-82A3-4105-A96B-F08836EED490}" type="slidenum">
              <a:rPr kumimoji="1" lang="ja-JP" altLang="en-US" smtClean="0"/>
              <a:pPr/>
              <a:t>26</a:t>
            </a:fld>
            <a:endParaRPr kumimoji="1" lang="ja-JP" altLang="en-US" dirty="0"/>
          </a:p>
        </p:txBody>
      </p:sp>
      <p:sp>
        <p:nvSpPr>
          <p:cNvPr id="6" name="角丸四角形 5"/>
          <p:cNvSpPr/>
          <p:nvPr/>
        </p:nvSpPr>
        <p:spPr>
          <a:xfrm>
            <a:off x="480120" y="1916832"/>
            <a:ext cx="7992888" cy="3096344"/>
          </a:xfrm>
          <a:prstGeom prst="roundRect">
            <a:avLst/>
          </a:prstGeom>
          <a:solidFill>
            <a:schemeClr val="bg1"/>
          </a:solidFill>
          <a:ln w="57150">
            <a:solidFill>
              <a:srgbClr val="FF9966"/>
            </a:solidFill>
            <a:prstDash val="dashDot"/>
          </a:ln>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3200" dirty="0" smtClean="0"/>
              <a:t>駅ナカのアパレル店舗において</a:t>
            </a:r>
            <a:endParaRPr lang="en-US" altLang="ja-JP" sz="3200" dirty="0" smtClean="0"/>
          </a:p>
          <a:p>
            <a:pPr algn="ctr"/>
            <a:r>
              <a:rPr lang="ja-JP" altLang="en-US" sz="3200" dirty="0"/>
              <a:t>広告宣伝</a:t>
            </a:r>
            <a:r>
              <a:rPr lang="ja-JP" altLang="en-US" sz="3200" dirty="0" smtClean="0"/>
              <a:t>効果を高めるための、</a:t>
            </a:r>
            <a:endParaRPr lang="en-US" altLang="ja-JP" sz="3200" dirty="0" smtClean="0"/>
          </a:p>
          <a:p>
            <a:pPr algn="ctr"/>
            <a:r>
              <a:rPr lang="ja-JP" altLang="en-US" sz="3200" dirty="0" smtClean="0"/>
              <a:t>駅ナカの特徴を踏まえた</a:t>
            </a:r>
            <a:endParaRPr lang="en-US" altLang="ja-JP" sz="3200" dirty="0" smtClean="0"/>
          </a:p>
          <a:p>
            <a:pPr algn="ctr"/>
            <a:r>
              <a:rPr lang="ja-JP" altLang="en-US" sz="3200" dirty="0" smtClean="0"/>
              <a:t>インストア・マーチャンダイジングの</a:t>
            </a:r>
            <a:endParaRPr lang="en-US" altLang="ja-JP" sz="3200" dirty="0"/>
          </a:p>
          <a:p>
            <a:pPr algn="ctr"/>
            <a:r>
              <a:rPr lang="ja-JP" altLang="en-US" sz="3200" dirty="0" smtClean="0"/>
              <a:t>方法を探る</a:t>
            </a:r>
            <a:endParaRPr lang="en-US" altLang="ja-JP" sz="32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188640"/>
            <a:ext cx="5791200" cy="720080"/>
          </a:xfrm>
        </p:spPr>
        <p:txBody>
          <a:bodyPr/>
          <a:lstStyle/>
          <a:p>
            <a:r>
              <a:rPr kumimoji="1" lang="ja-JP" altLang="en-US" dirty="0" smtClean="0"/>
              <a:t>５．仮説の導出</a:t>
            </a:r>
            <a:endParaRPr kumimoji="1" lang="ja-JP" altLang="en-US" dirty="0"/>
          </a:p>
        </p:txBody>
      </p:sp>
      <p:sp>
        <p:nvSpPr>
          <p:cNvPr id="4" name="日付プレースホルダー 3"/>
          <p:cNvSpPr>
            <a:spLocks noGrp="1"/>
          </p:cNvSpPr>
          <p:nvPr>
            <p:ph type="dt" sz="half" idx="10"/>
          </p:nvPr>
        </p:nvSpPr>
        <p:spPr/>
        <p:txBody>
          <a:bodyPr/>
          <a:lstStyle/>
          <a:p>
            <a:fld id="{C8539A9C-A555-4435-83DC-41ADD604B950}"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27</a:t>
            </a:fld>
            <a:endParaRPr kumimoji="1" lang="ja-JP" altLang="en-US"/>
          </a:p>
        </p:txBody>
      </p:sp>
      <p:sp>
        <p:nvSpPr>
          <p:cNvPr id="6" name="テキスト ボックス 5"/>
          <p:cNvSpPr txBox="1"/>
          <p:nvPr/>
        </p:nvSpPr>
        <p:spPr>
          <a:xfrm>
            <a:off x="207765" y="1442393"/>
            <a:ext cx="6668491" cy="461665"/>
          </a:xfrm>
          <a:prstGeom prst="rect">
            <a:avLst/>
          </a:prstGeom>
          <a:noFill/>
          <a:ln w="28575">
            <a:solidFill>
              <a:srgbClr val="0070C0"/>
            </a:solidFill>
          </a:ln>
        </p:spPr>
        <p:txBody>
          <a:bodyPr wrap="square" rtlCol="0">
            <a:spAutoFit/>
          </a:bodyPr>
          <a:lstStyle/>
          <a:p>
            <a:r>
              <a:rPr kumimoji="1" lang="ja-JP" altLang="en-US" sz="2400" dirty="0" smtClean="0"/>
              <a:t>近年の駅ビジネスは働く女性が重要視されている。</a:t>
            </a:r>
            <a:endParaRPr kumimoji="1" lang="ja-JP" altLang="en-US" sz="2400" dirty="0"/>
          </a:p>
        </p:txBody>
      </p:sp>
      <p:sp>
        <p:nvSpPr>
          <p:cNvPr id="8" name="右矢印 7"/>
          <p:cNvSpPr/>
          <p:nvPr/>
        </p:nvSpPr>
        <p:spPr>
          <a:xfrm>
            <a:off x="365652" y="1962607"/>
            <a:ext cx="28803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713891" y="1962607"/>
            <a:ext cx="4032448" cy="400110"/>
          </a:xfrm>
          <a:prstGeom prst="rect">
            <a:avLst/>
          </a:prstGeom>
          <a:noFill/>
        </p:spPr>
        <p:txBody>
          <a:bodyPr wrap="square" rtlCol="0">
            <a:spAutoFit/>
          </a:bodyPr>
          <a:lstStyle/>
          <a:p>
            <a:r>
              <a:rPr kumimoji="1" lang="ja-JP" altLang="en-US" sz="2000" dirty="0" smtClean="0"/>
              <a:t>通勤・帰宅中の女性を対象とする</a:t>
            </a:r>
            <a:endParaRPr kumimoji="1" lang="ja-JP" altLang="en-US" sz="2000" dirty="0"/>
          </a:p>
        </p:txBody>
      </p:sp>
      <p:sp>
        <p:nvSpPr>
          <p:cNvPr id="11" name="角丸四角形 10"/>
          <p:cNvSpPr/>
          <p:nvPr/>
        </p:nvSpPr>
        <p:spPr>
          <a:xfrm>
            <a:off x="500941" y="5173617"/>
            <a:ext cx="7808812" cy="10801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400" dirty="0" smtClean="0"/>
              <a:t>本研究では、通勤に駅ナカを通過する、</a:t>
            </a:r>
            <a:endParaRPr kumimoji="1" lang="en-US" altLang="ja-JP" sz="2400" dirty="0" smtClean="0"/>
          </a:p>
          <a:p>
            <a:pPr algn="ctr"/>
            <a:r>
              <a:rPr kumimoji="1" lang="ja-JP" altLang="en-US" sz="2400" dirty="0" smtClean="0"/>
              <a:t>そのブランド</a:t>
            </a:r>
            <a:r>
              <a:rPr lang="ja-JP" altLang="en-US" sz="2400" dirty="0" smtClean="0"/>
              <a:t>のコンセプトを知らない</a:t>
            </a:r>
            <a:r>
              <a:rPr kumimoji="1" lang="ja-JP" altLang="en-US" sz="2400" dirty="0" smtClean="0"/>
              <a:t>女性を対象とする</a:t>
            </a:r>
            <a:endParaRPr kumimoji="1" lang="ja-JP" altLang="en-US" sz="2400" dirty="0"/>
          </a:p>
        </p:txBody>
      </p:sp>
      <p:sp>
        <p:nvSpPr>
          <p:cNvPr id="12" name="テキスト ボックス 11"/>
          <p:cNvSpPr txBox="1"/>
          <p:nvPr/>
        </p:nvSpPr>
        <p:spPr>
          <a:xfrm>
            <a:off x="207765" y="980728"/>
            <a:ext cx="4515692" cy="461665"/>
          </a:xfrm>
          <a:prstGeom prst="rect">
            <a:avLst/>
          </a:prstGeom>
          <a:noFill/>
        </p:spPr>
        <p:txBody>
          <a:bodyPr wrap="square" rtlCol="0">
            <a:spAutoFit/>
          </a:bodyPr>
          <a:lstStyle/>
          <a:p>
            <a:r>
              <a:rPr kumimoji="1" lang="ja-JP" altLang="en-US" sz="2400" dirty="0" smtClean="0">
                <a:solidFill>
                  <a:schemeClr val="tx2"/>
                </a:solidFill>
              </a:rPr>
              <a:t>研究対象の設定</a:t>
            </a:r>
            <a:endParaRPr kumimoji="1" lang="ja-JP" altLang="en-US" sz="2400" dirty="0">
              <a:solidFill>
                <a:schemeClr val="tx2"/>
              </a:solidFill>
            </a:endParaRPr>
          </a:p>
        </p:txBody>
      </p:sp>
      <p:sp>
        <p:nvSpPr>
          <p:cNvPr id="14" name="コンテンツ プレースホルダー 13"/>
          <p:cNvSpPr>
            <a:spLocks noGrp="1"/>
          </p:cNvSpPr>
          <p:nvPr>
            <p:ph idx="1"/>
          </p:nvPr>
        </p:nvSpPr>
        <p:spPr/>
        <p:txBody>
          <a:bodyPr/>
          <a:lstStyle/>
          <a:p>
            <a:r>
              <a:rPr kumimoji="1" lang="ja-JP" altLang="en-US" dirty="0" smtClean="0"/>
              <a:t>　</a:t>
            </a:r>
            <a:endParaRPr kumimoji="1" lang="en-US" altLang="ja-JP" dirty="0" smtClean="0"/>
          </a:p>
          <a:p>
            <a:endParaRPr kumimoji="1" lang="ja-JP" altLang="en-US" dirty="0"/>
          </a:p>
        </p:txBody>
      </p:sp>
      <p:sp>
        <p:nvSpPr>
          <p:cNvPr id="15" name="テキスト ボックス 14"/>
          <p:cNvSpPr txBox="1"/>
          <p:nvPr/>
        </p:nvSpPr>
        <p:spPr>
          <a:xfrm>
            <a:off x="207764" y="2636912"/>
            <a:ext cx="8756724" cy="2677656"/>
          </a:xfrm>
          <a:prstGeom prst="rect">
            <a:avLst/>
          </a:prstGeom>
          <a:noFill/>
        </p:spPr>
        <p:txBody>
          <a:bodyPr wrap="square" rtlCol="0">
            <a:spAutoFit/>
          </a:bodyPr>
          <a:lstStyle/>
          <a:p>
            <a:r>
              <a:rPr kumimoji="1" lang="ja-JP" altLang="en-US" sz="2000" dirty="0" smtClean="0"/>
              <a:t>駅ナカは、駅以外に比べて</a:t>
            </a:r>
            <a:r>
              <a:rPr kumimoji="1" lang="ja-JP" altLang="en-US" sz="2000" u="sng" dirty="0" smtClean="0"/>
              <a:t>潜在顧客</a:t>
            </a:r>
            <a:r>
              <a:rPr kumimoji="1" lang="ja-JP" altLang="en-US" sz="2000" dirty="0" smtClean="0"/>
              <a:t>が多くいると考えられる。</a:t>
            </a:r>
            <a:endParaRPr kumimoji="1" lang="en-US" altLang="ja-JP" sz="2000" dirty="0" smtClean="0"/>
          </a:p>
          <a:p>
            <a:r>
              <a:rPr kumimoji="1" lang="ja-JP" altLang="en-US" dirty="0" smtClean="0"/>
              <a:t>　　　　　　　　　　　　　　　　　　　　　　　　　　　　　　　　</a:t>
            </a:r>
            <a:r>
              <a:rPr kumimoji="1" lang="ja-JP" altLang="en-US" sz="2000" dirty="0" smtClean="0"/>
              <a:t>そのブランドの名前を知らない</a:t>
            </a:r>
            <a:endParaRPr kumimoji="1" lang="en-US" altLang="ja-JP" sz="2000" dirty="0" smtClean="0"/>
          </a:p>
          <a:p>
            <a:r>
              <a:rPr lang="ja-JP" altLang="en-US" sz="2000" dirty="0"/>
              <a:t>　</a:t>
            </a:r>
            <a:r>
              <a:rPr lang="ja-JP" altLang="en-US" sz="2000" dirty="0" smtClean="0"/>
              <a:t>　　　　　　　　　　　　　　　　　　　　　　　　　　そのブランドの名前だけは知っている</a:t>
            </a:r>
            <a:endParaRPr lang="en-US" altLang="ja-JP" sz="2000" dirty="0" smtClean="0"/>
          </a:p>
          <a:p>
            <a:r>
              <a:rPr kumimoji="1" lang="ja-JP" altLang="en-US" sz="2000" dirty="0" smtClean="0"/>
              <a:t>　　　　　　　　　　　　　　　　　　　　　　　　　　　＝ブランドの</a:t>
            </a:r>
            <a:r>
              <a:rPr lang="ja-JP" altLang="en-US" sz="2000" dirty="0" smtClean="0"/>
              <a:t>コンセプトは知ら</a:t>
            </a:r>
            <a:r>
              <a:rPr kumimoji="1" lang="ja-JP" altLang="en-US" sz="2000" dirty="0" smtClean="0"/>
              <a:t>ない</a:t>
            </a:r>
            <a:endParaRPr kumimoji="1" lang="en-US" altLang="ja-JP" sz="2000" dirty="0" smtClean="0"/>
          </a:p>
          <a:p>
            <a:endParaRPr lang="en-US" altLang="ja-JP" sz="2000" dirty="0"/>
          </a:p>
          <a:p>
            <a:r>
              <a:rPr kumimoji="1" lang="ja-JP" altLang="en-US" sz="2400" dirty="0" smtClean="0"/>
              <a:t>ブランドの</a:t>
            </a:r>
            <a:r>
              <a:rPr lang="ja-JP" altLang="en-US" sz="2400" dirty="0"/>
              <a:t>コンセプト</a:t>
            </a:r>
            <a:r>
              <a:rPr lang="ja-JP" altLang="en-US" sz="2400" dirty="0" smtClean="0"/>
              <a:t>を知ら</a:t>
            </a:r>
            <a:r>
              <a:rPr kumimoji="1" lang="ja-JP" altLang="en-US" sz="2400" dirty="0" smtClean="0"/>
              <a:t>ない女性に、</a:t>
            </a:r>
            <a:r>
              <a:rPr lang="ja-JP" altLang="en-US" sz="2400" dirty="0"/>
              <a:t>コンセプト</a:t>
            </a:r>
            <a:r>
              <a:rPr kumimoji="1" lang="ja-JP" altLang="en-US" sz="2400" dirty="0" smtClean="0"/>
              <a:t>をより正確に伝えることが駅ナカ店舗の大きな役割</a:t>
            </a:r>
            <a:r>
              <a:rPr lang="ja-JP" altLang="en-US" sz="2400" dirty="0"/>
              <a:t>といえる</a:t>
            </a:r>
            <a:r>
              <a:rPr kumimoji="1" lang="ja-JP" altLang="en-US" sz="2400" dirty="0" smtClean="0"/>
              <a:t>ので、</a:t>
            </a:r>
            <a:endParaRPr kumimoji="1" lang="en-US" altLang="ja-JP" sz="2400" dirty="0"/>
          </a:p>
          <a:p>
            <a:endParaRPr kumimoji="1" lang="ja-JP" altLang="en-US" sz="2000" dirty="0"/>
          </a:p>
        </p:txBody>
      </p:sp>
      <p:cxnSp>
        <p:nvCxnSpPr>
          <p:cNvPr id="29" name="カギ線コネクタ 28"/>
          <p:cNvCxnSpPr/>
          <p:nvPr/>
        </p:nvCxnSpPr>
        <p:spPr>
          <a:xfrm>
            <a:off x="3203848" y="2988042"/>
            <a:ext cx="1872208" cy="23751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pic>
        <p:nvPicPr>
          <p:cNvPr id="5123" name="Picture 3" descr="C:\Users\bc1101191\AppData\Local\Microsoft\Windows\Temporary Internet Files\Content.IE5\EAJTF844\MC90041147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2" y="823470"/>
            <a:ext cx="1685925" cy="1857375"/>
          </a:xfrm>
          <a:prstGeom prst="rect">
            <a:avLst/>
          </a:prstGeom>
          <a:noFill/>
          <a:extLst>
            <a:ext uri="{909E8E84-426E-40DD-AFC4-6F175D3DCCD1}">
              <a14:hiddenFill xmlns:a14="http://schemas.microsoft.com/office/drawing/2010/main">
                <a:solidFill>
                  <a:srgbClr val="FFFFFF"/>
                </a:solidFill>
              </a14:hiddenFill>
            </a:ext>
          </a:extLst>
        </p:spPr>
      </p:pic>
      <p:sp>
        <p:nvSpPr>
          <p:cNvPr id="34" name="角丸四角形 33"/>
          <p:cNvSpPr/>
          <p:nvPr/>
        </p:nvSpPr>
        <p:spPr>
          <a:xfrm>
            <a:off x="4688475" y="2988042"/>
            <a:ext cx="4218149" cy="926142"/>
          </a:xfrm>
          <a:prstGeom prst="roundRect">
            <a:avLst/>
          </a:prstGeom>
          <a:noFill/>
          <a:ln>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311226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6610" y="188640"/>
            <a:ext cx="6498871" cy="576064"/>
          </a:xfrm>
        </p:spPr>
        <p:txBody>
          <a:bodyPr>
            <a:normAutofit/>
          </a:bodyPr>
          <a:lstStyle/>
          <a:p>
            <a:r>
              <a:rPr kumimoji="1" lang="ja-JP" altLang="en-US" sz="2800" dirty="0" smtClean="0"/>
              <a:t>衝動買い購買行動モデル</a:t>
            </a:r>
            <a:endParaRPr kumimoji="1" lang="ja-JP" altLang="en-US" sz="2800" dirty="0"/>
          </a:p>
        </p:txBody>
      </p:sp>
      <p:sp>
        <p:nvSpPr>
          <p:cNvPr id="4" name="円/楕円 3"/>
          <p:cNvSpPr/>
          <p:nvPr/>
        </p:nvSpPr>
        <p:spPr>
          <a:xfrm>
            <a:off x="323528" y="1960528"/>
            <a:ext cx="662574" cy="2268496"/>
          </a:xfrm>
          <a:prstGeom prst="ellipse">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000" dirty="0" smtClean="0">
                <a:solidFill>
                  <a:schemeClr val="tx1"/>
                </a:solidFill>
              </a:rPr>
              <a:t>特定消費主体</a:t>
            </a:r>
            <a:endParaRPr kumimoji="1" lang="ja-JP" altLang="en-US" sz="2000" dirty="0">
              <a:solidFill>
                <a:schemeClr val="tx1"/>
              </a:solidFill>
            </a:endParaRPr>
          </a:p>
        </p:txBody>
      </p:sp>
      <p:sp>
        <p:nvSpPr>
          <p:cNvPr id="5" name="正方形/長方形 4"/>
          <p:cNvSpPr/>
          <p:nvPr/>
        </p:nvSpPr>
        <p:spPr>
          <a:xfrm>
            <a:off x="2017742" y="3208565"/>
            <a:ext cx="360040" cy="1844627"/>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000" dirty="0" smtClean="0">
                <a:solidFill>
                  <a:schemeClr val="tx1"/>
                </a:solidFill>
              </a:rPr>
              <a:t>商品選択①</a:t>
            </a:r>
            <a:r>
              <a:rPr kumimoji="1" lang="en-US" altLang="ja-JP" sz="2000" dirty="0" smtClean="0">
                <a:solidFill>
                  <a:schemeClr val="tx1"/>
                </a:solidFill>
              </a:rPr>
              <a:t>a</a:t>
            </a:r>
            <a:endParaRPr kumimoji="1" lang="ja-JP" altLang="en-US" sz="2000" dirty="0">
              <a:solidFill>
                <a:schemeClr val="tx1"/>
              </a:solidFill>
            </a:endParaRPr>
          </a:p>
        </p:txBody>
      </p:sp>
      <p:sp>
        <p:nvSpPr>
          <p:cNvPr id="6" name="正方形/長方形 5"/>
          <p:cNvSpPr/>
          <p:nvPr/>
        </p:nvSpPr>
        <p:spPr>
          <a:xfrm>
            <a:off x="3625351" y="973857"/>
            <a:ext cx="504056" cy="4079335"/>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7" name="正方形/長方形 6"/>
          <p:cNvSpPr/>
          <p:nvPr/>
        </p:nvSpPr>
        <p:spPr>
          <a:xfrm>
            <a:off x="2790664" y="953246"/>
            <a:ext cx="504056" cy="4095717"/>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000" dirty="0" smtClean="0">
                <a:solidFill>
                  <a:schemeClr val="tx1"/>
                </a:solidFill>
              </a:rPr>
              <a:t>店舗選択</a:t>
            </a:r>
            <a:endParaRPr kumimoji="1" lang="ja-JP" altLang="en-US" sz="2000" dirty="0">
              <a:solidFill>
                <a:schemeClr val="tx1"/>
              </a:solidFill>
            </a:endParaRPr>
          </a:p>
        </p:txBody>
      </p:sp>
      <p:sp>
        <p:nvSpPr>
          <p:cNvPr id="8" name="正方形/長方形 7"/>
          <p:cNvSpPr/>
          <p:nvPr/>
        </p:nvSpPr>
        <p:spPr>
          <a:xfrm>
            <a:off x="5744513" y="826839"/>
            <a:ext cx="576064" cy="3442900"/>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9" name="正方形/長方形 8"/>
          <p:cNvSpPr/>
          <p:nvPr/>
        </p:nvSpPr>
        <p:spPr>
          <a:xfrm>
            <a:off x="6869055" y="923420"/>
            <a:ext cx="1038438" cy="3778193"/>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0" anchor="ctr"/>
          <a:lstStyle/>
          <a:p>
            <a:pPr algn="r"/>
            <a:endParaRPr kumimoji="1" lang="ja-JP" altLang="en-US" dirty="0"/>
          </a:p>
        </p:txBody>
      </p:sp>
      <p:sp>
        <p:nvSpPr>
          <p:cNvPr id="10" name="曲折矢印 9"/>
          <p:cNvSpPr/>
          <p:nvPr/>
        </p:nvSpPr>
        <p:spPr>
          <a:xfrm>
            <a:off x="554054" y="1413676"/>
            <a:ext cx="577485" cy="622134"/>
          </a:xfrm>
          <a:prstGeom prst="ben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solidFill>
                <a:schemeClr val="tx1"/>
              </a:solidFill>
            </a:endParaRPr>
          </a:p>
        </p:txBody>
      </p:sp>
      <p:sp>
        <p:nvSpPr>
          <p:cNvPr id="12" name="曲折矢印 11"/>
          <p:cNvSpPr/>
          <p:nvPr/>
        </p:nvSpPr>
        <p:spPr>
          <a:xfrm flipV="1">
            <a:off x="554054" y="4251742"/>
            <a:ext cx="576064" cy="699973"/>
          </a:xfrm>
          <a:prstGeom prst="ben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1374031" y="1124744"/>
            <a:ext cx="461665" cy="1080120"/>
          </a:xfrm>
          <a:prstGeom prst="rect">
            <a:avLst/>
          </a:prstGeom>
          <a:noFill/>
        </p:spPr>
        <p:txBody>
          <a:bodyPr vert="eaVert" wrap="square" rtlCol="0">
            <a:spAutoFit/>
          </a:bodyPr>
          <a:lstStyle/>
          <a:p>
            <a:endParaRPr kumimoji="1" lang="ja-JP" altLang="en-US" dirty="0"/>
          </a:p>
        </p:txBody>
      </p:sp>
      <p:sp>
        <p:nvSpPr>
          <p:cNvPr id="14" name="テキスト ボックス 13"/>
          <p:cNvSpPr txBox="1"/>
          <p:nvPr/>
        </p:nvSpPr>
        <p:spPr>
          <a:xfrm>
            <a:off x="1302023" y="4365104"/>
            <a:ext cx="461665" cy="846094"/>
          </a:xfrm>
          <a:prstGeom prst="rect">
            <a:avLst/>
          </a:prstGeom>
          <a:noFill/>
        </p:spPr>
        <p:txBody>
          <a:bodyPr vert="eaVert" wrap="square" rtlCol="0">
            <a:spAutoFit/>
          </a:bodyPr>
          <a:lstStyle/>
          <a:p>
            <a:endParaRPr kumimoji="1" lang="ja-JP" altLang="en-US" dirty="0"/>
          </a:p>
        </p:txBody>
      </p:sp>
      <p:sp>
        <p:nvSpPr>
          <p:cNvPr id="15" name="テキスト ボックス 14"/>
          <p:cNvSpPr txBox="1"/>
          <p:nvPr/>
        </p:nvSpPr>
        <p:spPr>
          <a:xfrm>
            <a:off x="1084427" y="980727"/>
            <a:ext cx="492443" cy="1760229"/>
          </a:xfrm>
          <a:prstGeom prst="rect">
            <a:avLst/>
          </a:prstGeom>
          <a:noFill/>
          <a:ln>
            <a:solidFill>
              <a:srgbClr val="92D050"/>
            </a:solidFill>
          </a:ln>
        </p:spPr>
        <p:txBody>
          <a:bodyPr vert="eaVert" wrap="square" rtlCol="0">
            <a:spAutoFit/>
          </a:bodyPr>
          <a:lstStyle/>
          <a:p>
            <a:r>
              <a:rPr kumimoji="1" lang="ja-JP" altLang="en-US" sz="2000" dirty="0" smtClean="0"/>
              <a:t>店舗必要認知</a:t>
            </a:r>
            <a:endParaRPr kumimoji="1" lang="ja-JP" altLang="en-US" sz="2000" dirty="0"/>
          </a:p>
        </p:txBody>
      </p:sp>
      <p:sp>
        <p:nvSpPr>
          <p:cNvPr id="16" name="テキスト ボックス 15"/>
          <p:cNvSpPr txBox="1"/>
          <p:nvPr/>
        </p:nvSpPr>
        <p:spPr>
          <a:xfrm>
            <a:off x="1084934" y="3067995"/>
            <a:ext cx="492443" cy="1985197"/>
          </a:xfrm>
          <a:prstGeom prst="rect">
            <a:avLst/>
          </a:prstGeom>
          <a:noFill/>
          <a:ln>
            <a:solidFill>
              <a:srgbClr val="FFFF00"/>
            </a:solidFill>
          </a:ln>
        </p:spPr>
        <p:txBody>
          <a:bodyPr vert="eaVert" wrap="square" rtlCol="0">
            <a:spAutoFit/>
          </a:bodyPr>
          <a:lstStyle/>
          <a:p>
            <a:r>
              <a:rPr kumimoji="1" lang="ja-JP" altLang="en-US" sz="2000" dirty="0" smtClean="0"/>
              <a:t>商品必要認知①</a:t>
            </a:r>
            <a:endParaRPr kumimoji="1" lang="ja-JP" altLang="en-US" sz="2000" dirty="0"/>
          </a:p>
        </p:txBody>
      </p:sp>
      <p:sp>
        <p:nvSpPr>
          <p:cNvPr id="17" name="右矢印 16"/>
          <p:cNvSpPr/>
          <p:nvPr/>
        </p:nvSpPr>
        <p:spPr>
          <a:xfrm>
            <a:off x="1604862" y="1426358"/>
            <a:ext cx="1185801" cy="25815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8" name="右矢印 17"/>
          <p:cNvSpPr/>
          <p:nvPr/>
        </p:nvSpPr>
        <p:spPr>
          <a:xfrm>
            <a:off x="1612267" y="4343451"/>
            <a:ext cx="439452" cy="28487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9" name="右矢印 18"/>
          <p:cNvSpPr/>
          <p:nvPr/>
        </p:nvSpPr>
        <p:spPr>
          <a:xfrm>
            <a:off x="3294720" y="1406431"/>
            <a:ext cx="341176" cy="304111"/>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0" name="右矢印 19"/>
          <p:cNvSpPr/>
          <p:nvPr/>
        </p:nvSpPr>
        <p:spPr>
          <a:xfrm>
            <a:off x="3321292" y="4331985"/>
            <a:ext cx="288032" cy="326399"/>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1" name="右矢印 20"/>
          <p:cNvSpPr/>
          <p:nvPr/>
        </p:nvSpPr>
        <p:spPr>
          <a:xfrm>
            <a:off x="2448063" y="4321963"/>
            <a:ext cx="342601" cy="30636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2" name="右矢印 21"/>
          <p:cNvSpPr/>
          <p:nvPr/>
        </p:nvSpPr>
        <p:spPr>
          <a:xfrm>
            <a:off x="4139952" y="1514140"/>
            <a:ext cx="504056" cy="242699"/>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3" name="右矢印 22"/>
          <p:cNvSpPr/>
          <p:nvPr/>
        </p:nvSpPr>
        <p:spPr>
          <a:xfrm>
            <a:off x="4139952" y="2234478"/>
            <a:ext cx="504056" cy="25841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4" name="右矢印 23"/>
          <p:cNvSpPr/>
          <p:nvPr/>
        </p:nvSpPr>
        <p:spPr>
          <a:xfrm>
            <a:off x="4157244" y="3067995"/>
            <a:ext cx="469472" cy="22396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5" name="右矢印 24"/>
          <p:cNvSpPr/>
          <p:nvPr/>
        </p:nvSpPr>
        <p:spPr>
          <a:xfrm>
            <a:off x="5148266" y="1518047"/>
            <a:ext cx="575862" cy="238791"/>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6" name="右矢印 25"/>
          <p:cNvSpPr/>
          <p:nvPr/>
        </p:nvSpPr>
        <p:spPr>
          <a:xfrm>
            <a:off x="5148266" y="2245368"/>
            <a:ext cx="575862" cy="207023"/>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7" name="右矢印 26"/>
          <p:cNvSpPr/>
          <p:nvPr/>
        </p:nvSpPr>
        <p:spPr>
          <a:xfrm>
            <a:off x="5161806" y="3004109"/>
            <a:ext cx="562321" cy="20445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8" name="右矢印 27"/>
          <p:cNvSpPr/>
          <p:nvPr/>
        </p:nvSpPr>
        <p:spPr>
          <a:xfrm>
            <a:off x="6321033" y="1496117"/>
            <a:ext cx="524898" cy="260722"/>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9" name="右矢印 28"/>
          <p:cNvSpPr/>
          <p:nvPr/>
        </p:nvSpPr>
        <p:spPr>
          <a:xfrm>
            <a:off x="6321033" y="2245369"/>
            <a:ext cx="524898" cy="247527"/>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30" name="右矢印 29"/>
          <p:cNvSpPr/>
          <p:nvPr/>
        </p:nvSpPr>
        <p:spPr>
          <a:xfrm>
            <a:off x="6320577" y="3036736"/>
            <a:ext cx="525354" cy="20445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31" name="右矢印 30"/>
          <p:cNvSpPr/>
          <p:nvPr/>
        </p:nvSpPr>
        <p:spPr>
          <a:xfrm>
            <a:off x="4190476" y="4321963"/>
            <a:ext cx="2633970" cy="30636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32" name="テキスト ボックス 31"/>
          <p:cNvSpPr txBox="1"/>
          <p:nvPr/>
        </p:nvSpPr>
        <p:spPr>
          <a:xfrm>
            <a:off x="4613230" y="1330988"/>
            <a:ext cx="492443" cy="2299330"/>
          </a:xfrm>
          <a:prstGeom prst="rect">
            <a:avLst/>
          </a:prstGeom>
          <a:noFill/>
          <a:ln w="12700">
            <a:solidFill>
              <a:srgbClr val="FFFF00"/>
            </a:solidFill>
          </a:ln>
        </p:spPr>
        <p:txBody>
          <a:bodyPr vert="eaVert" wrap="square" rtlCol="0">
            <a:spAutoFit/>
          </a:bodyPr>
          <a:lstStyle/>
          <a:p>
            <a:r>
              <a:rPr kumimoji="1" lang="ja-JP" altLang="en-US" sz="2000" dirty="0" smtClean="0"/>
              <a:t>商品必要認知②</a:t>
            </a:r>
            <a:endParaRPr kumimoji="1" lang="ja-JP" altLang="en-US" sz="2000" dirty="0"/>
          </a:p>
        </p:txBody>
      </p:sp>
      <p:sp>
        <p:nvSpPr>
          <p:cNvPr id="33" name="テキスト ボックス 32"/>
          <p:cNvSpPr txBox="1"/>
          <p:nvPr/>
        </p:nvSpPr>
        <p:spPr>
          <a:xfrm>
            <a:off x="3605118" y="1960528"/>
            <a:ext cx="492443" cy="2448272"/>
          </a:xfrm>
          <a:prstGeom prst="rect">
            <a:avLst/>
          </a:prstGeom>
          <a:noFill/>
        </p:spPr>
        <p:txBody>
          <a:bodyPr vert="eaVert" wrap="square" rtlCol="0">
            <a:spAutoFit/>
          </a:bodyPr>
          <a:lstStyle/>
          <a:p>
            <a:r>
              <a:rPr kumimoji="1" lang="ja-JP" altLang="en-US" sz="2000" dirty="0" smtClean="0"/>
              <a:t>店舗接触（訪店）</a:t>
            </a:r>
            <a:endParaRPr kumimoji="1" lang="ja-JP" altLang="en-US" sz="2000" dirty="0"/>
          </a:p>
        </p:txBody>
      </p:sp>
      <p:cxnSp>
        <p:nvCxnSpPr>
          <p:cNvPr id="35" name="直線矢印コネクタ 34"/>
          <p:cNvCxnSpPr>
            <a:stCxn id="37" idx="2"/>
          </p:cNvCxnSpPr>
          <p:nvPr/>
        </p:nvCxnSpPr>
        <p:spPr>
          <a:xfrm>
            <a:off x="509834" y="1134616"/>
            <a:ext cx="556892" cy="1692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36"/>
          <p:cNvSpPr txBox="1"/>
          <p:nvPr/>
        </p:nvSpPr>
        <p:spPr>
          <a:xfrm>
            <a:off x="48984" y="826839"/>
            <a:ext cx="921700" cy="307777"/>
          </a:xfrm>
          <a:prstGeom prst="rect">
            <a:avLst/>
          </a:prstGeom>
          <a:noFill/>
        </p:spPr>
        <p:txBody>
          <a:bodyPr wrap="square" rtlCol="0">
            <a:spAutoFit/>
          </a:bodyPr>
          <a:lstStyle/>
          <a:p>
            <a:r>
              <a:rPr kumimoji="1" lang="ja-JP" altLang="en-US" sz="1400" dirty="0" smtClean="0">
                <a:solidFill>
                  <a:srgbClr val="0070C0"/>
                </a:solidFill>
                <a:latin typeface="HGPｺﾞｼｯｸE" panose="020B0900000000000000" pitchFamily="50" charset="-128"/>
                <a:ea typeface="HGPｺﾞｼｯｸE" panose="020B0900000000000000" pitchFamily="50" charset="-128"/>
              </a:rPr>
              <a:t>店舗情報</a:t>
            </a:r>
            <a:endParaRPr kumimoji="1" lang="ja-JP" altLang="en-US" sz="1400" dirty="0">
              <a:solidFill>
                <a:srgbClr val="0070C0"/>
              </a:solidFill>
              <a:latin typeface="HGPｺﾞｼｯｸE" panose="020B0900000000000000" pitchFamily="50" charset="-128"/>
              <a:ea typeface="HGPｺﾞｼｯｸE" panose="020B0900000000000000" pitchFamily="50" charset="-128"/>
            </a:endParaRPr>
          </a:p>
        </p:txBody>
      </p:sp>
      <p:cxnSp>
        <p:nvCxnSpPr>
          <p:cNvPr id="39" name="直線矢印コネクタ 38"/>
          <p:cNvCxnSpPr/>
          <p:nvPr/>
        </p:nvCxnSpPr>
        <p:spPr>
          <a:xfrm flipV="1">
            <a:off x="921700" y="5048963"/>
            <a:ext cx="321397" cy="233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161914" y="5057309"/>
            <a:ext cx="1132300" cy="307777"/>
          </a:xfrm>
          <a:prstGeom prst="rect">
            <a:avLst/>
          </a:prstGeom>
          <a:noFill/>
        </p:spPr>
        <p:txBody>
          <a:bodyPr wrap="square" rtlCol="0">
            <a:spAutoFit/>
          </a:bodyPr>
          <a:lstStyle/>
          <a:p>
            <a:r>
              <a:rPr kumimoji="1" lang="ja-JP" altLang="en-US" sz="1400" dirty="0" smtClean="0">
                <a:solidFill>
                  <a:schemeClr val="tx2"/>
                </a:solidFill>
                <a:latin typeface="HGPｺﾞｼｯｸE" panose="020B0900000000000000" pitchFamily="50" charset="-128"/>
                <a:ea typeface="HGPｺﾞｼｯｸE" panose="020B0900000000000000" pitchFamily="50" charset="-128"/>
              </a:rPr>
              <a:t>商品情報</a:t>
            </a:r>
            <a:endParaRPr kumimoji="1" lang="ja-JP" altLang="en-US" sz="1400" dirty="0">
              <a:solidFill>
                <a:schemeClr val="tx2"/>
              </a:solidFill>
              <a:latin typeface="HGPｺﾞｼｯｸE" panose="020B0900000000000000" pitchFamily="50" charset="-128"/>
              <a:ea typeface="HGPｺﾞｼｯｸE" panose="020B0900000000000000" pitchFamily="50" charset="-128"/>
            </a:endParaRPr>
          </a:p>
        </p:txBody>
      </p:sp>
      <p:sp>
        <p:nvSpPr>
          <p:cNvPr id="42" name="テキスト ボックス 41"/>
          <p:cNvSpPr txBox="1"/>
          <p:nvPr/>
        </p:nvSpPr>
        <p:spPr>
          <a:xfrm>
            <a:off x="5148266" y="1854511"/>
            <a:ext cx="504056" cy="369332"/>
          </a:xfrm>
          <a:prstGeom prst="rect">
            <a:avLst/>
          </a:prstGeom>
          <a:noFill/>
        </p:spPr>
        <p:txBody>
          <a:bodyPr wrap="square" rtlCol="0">
            <a:spAutoFit/>
          </a:bodyPr>
          <a:lstStyle/>
          <a:p>
            <a:r>
              <a:rPr kumimoji="1" lang="en-US" altLang="ja-JP" dirty="0" smtClean="0">
                <a:solidFill>
                  <a:srgbClr val="0070C0"/>
                </a:solidFill>
              </a:rPr>
              <a:t>S1</a:t>
            </a:r>
            <a:endParaRPr kumimoji="1" lang="ja-JP" altLang="en-US" dirty="0">
              <a:solidFill>
                <a:srgbClr val="0070C0"/>
              </a:solidFill>
            </a:endParaRPr>
          </a:p>
        </p:txBody>
      </p:sp>
      <p:sp>
        <p:nvSpPr>
          <p:cNvPr id="43" name="テキスト ボックス 42"/>
          <p:cNvSpPr txBox="1"/>
          <p:nvPr/>
        </p:nvSpPr>
        <p:spPr>
          <a:xfrm>
            <a:off x="5148266" y="2473059"/>
            <a:ext cx="504056" cy="369332"/>
          </a:xfrm>
          <a:prstGeom prst="rect">
            <a:avLst/>
          </a:prstGeom>
          <a:noFill/>
        </p:spPr>
        <p:txBody>
          <a:bodyPr wrap="square" rtlCol="0">
            <a:spAutoFit/>
          </a:bodyPr>
          <a:lstStyle/>
          <a:p>
            <a:r>
              <a:rPr lang="en-US" altLang="ja-JP" dirty="0">
                <a:solidFill>
                  <a:schemeClr val="tx2"/>
                </a:solidFill>
              </a:rPr>
              <a:t>G3</a:t>
            </a:r>
            <a:endParaRPr kumimoji="1" lang="ja-JP" altLang="en-US" dirty="0">
              <a:solidFill>
                <a:schemeClr val="tx2"/>
              </a:solidFill>
            </a:endParaRPr>
          </a:p>
        </p:txBody>
      </p:sp>
      <p:sp>
        <p:nvSpPr>
          <p:cNvPr id="44" name="テキスト ボックス 43"/>
          <p:cNvSpPr txBox="1"/>
          <p:nvPr/>
        </p:nvSpPr>
        <p:spPr>
          <a:xfrm>
            <a:off x="5177542" y="3240318"/>
            <a:ext cx="504056" cy="369332"/>
          </a:xfrm>
          <a:prstGeom prst="rect">
            <a:avLst/>
          </a:prstGeom>
          <a:noFill/>
        </p:spPr>
        <p:txBody>
          <a:bodyPr wrap="square" rtlCol="0">
            <a:spAutoFit/>
          </a:bodyPr>
          <a:lstStyle/>
          <a:p>
            <a:r>
              <a:rPr lang="en-US" altLang="ja-JP" dirty="0">
                <a:solidFill>
                  <a:schemeClr val="tx2"/>
                </a:solidFill>
              </a:rPr>
              <a:t>G2</a:t>
            </a:r>
            <a:endParaRPr kumimoji="1" lang="ja-JP" altLang="en-US" dirty="0">
              <a:solidFill>
                <a:schemeClr val="tx2"/>
              </a:solidFill>
            </a:endParaRPr>
          </a:p>
        </p:txBody>
      </p:sp>
      <p:sp>
        <p:nvSpPr>
          <p:cNvPr id="45" name="テキスト ボックス 44"/>
          <p:cNvSpPr txBox="1"/>
          <p:nvPr/>
        </p:nvSpPr>
        <p:spPr>
          <a:xfrm>
            <a:off x="6402795" y="1806639"/>
            <a:ext cx="504056" cy="307777"/>
          </a:xfrm>
          <a:prstGeom prst="rect">
            <a:avLst/>
          </a:prstGeom>
          <a:noFill/>
        </p:spPr>
        <p:txBody>
          <a:bodyPr wrap="square" rtlCol="0">
            <a:spAutoFit/>
          </a:bodyPr>
          <a:lstStyle/>
          <a:p>
            <a:r>
              <a:rPr lang="en-US" altLang="ja-JP" sz="1400" dirty="0"/>
              <a:t>d</a:t>
            </a:r>
            <a:endParaRPr kumimoji="1" lang="ja-JP" altLang="en-US" sz="1400" dirty="0"/>
          </a:p>
        </p:txBody>
      </p:sp>
      <p:sp>
        <p:nvSpPr>
          <p:cNvPr id="46" name="テキスト ボックス 45"/>
          <p:cNvSpPr txBox="1"/>
          <p:nvPr/>
        </p:nvSpPr>
        <p:spPr>
          <a:xfrm>
            <a:off x="6416199" y="2402402"/>
            <a:ext cx="504056" cy="338554"/>
          </a:xfrm>
          <a:prstGeom prst="rect">
            <a:avLst/>
          </a:prstGeom>
          <a:noFill/>
        </p:spPr>
        <p:txBody>
          <a:bodyPr wrap="square" rtlCol="0">
            <a:spAutoFit/>
          </a:bodyPr>
          <a:lstStyle/>
          <a:p>
            <a:r>
              <a:rPr lang="en-US" altLang="ja-JP" sz="1600" dirty="0"/>
              <a:t>c</a:t>
            </a:r>
            <a:endParaRPr kumimoji="1" lang="ja-JP" altLang="en-US" sz="1600" dirty="0"/>
          </a:p>
        </p:txBody>
      </p:sp>
      <p:sp>
        <p:nvSpPr>
          <p:cNvPr id="47" name="テキスト ボックス 46"/>
          <p:cNvSpPr txBox="1"/>
          <p:nvPr/>
        </p:nvSpPr>
        <p:spPr>
          <a:xfrm>
            <a:off x="6378792" y="3184912"/>
            <a:ext cx="504056" cy="338554"/>
          </a:xfrm>
          <a:prstGeom prst="rect">
            <a:avLst/>
          </a:prstGeom>
          <a:noFill/>
        </p:spPr>
        <p:txBody>
          <a:bodyPr wrap="square" rtlCol="0">
            <a:spAutoFit/>
          </a:bodyPr>
          <a:lstStyle/>
          <a:p>
            <a:r>
              <a:rPr lang="en-US" altLang="ja-JP" sz="1600" dirty="0"/>
              <a:t>b</a:t>
            </a:r>
            <a:endParaRPr kumimoji="1" lang="ja-JP" altLang="en-US" sz="1600" dirty="0"/>
          </a:p>
        </p:txBody>
      </p:sp>
      <p:sp>
        <p:nvSpPr>
          <p:cNvPr id="48" name="テキスト ボックス 47"/>
          <p:cNvSpPr txBox="1"/>
          <p:nvPr/>
        </p:nvSpPr>
        <p:spPr>
          <a:xfrm>
            <a:off x="6504806" y="4582383"/>
            <a:ext cx="252028" cy="369332"/>
          </a:xfrm>
          <a:prstGeom prst="rect">
            <a:avLst/>
          </a:prstGeom>
          <a:noFill/>
        </p:spPr>
        <p:txBody>
          <a:bodyPr wrap="square" rtlCol="0">
            <a:spAutoFit/>
          </a:bodyPr>
          <a:lstStyle/>
          <a:p>
            <a:r>
              <a:rPr kumimoji="1" lang="en-US" altLang="ja-JP" dirty="0" smtClean="0"/>
              <a:t>a</a:t>
            </a:r>
            <a:endParaRPr kumimoji="1" lang="ja-JP" altLang="en-US" dirty="0"/>
          </a:p>
        </p:txBody>
      </p:sp>
      <p:sp>
        <p:nvSpPr>
          <p:cNvPr id="49" name="テキスト ボックス 48"/>
          <p:cNvSpPr txBox="1"/>
          <p:nvPr/>
        </p:nvSpPr>
        <p:spPr>
          <a:xfrm>
            <a:off x="6885079" y="4269739"/>
            <a:ext cx="252028" cy="400110"/>
          </a:xfrm>
          <a:prstGeom prst="rect">
            <a:avLst/>
          </a:prstGeom>
          <a:noFill/>
        </p:spPr>
        <p:txBody>
          <a:bodyPr wrap="square" rtlCol="0">
            <a:spAutoFit/>
          </a:bodyPr>
          <a:lstStyle/>
          <a:p>
            <a:r>
              <a:rPr kumimoji="1" lang="en-US" altLang="ja-JP" sz="2000" dirty="0" smtClean="0"/>
              <a:t>a</a:t>
            </a:r>
            <a:endParaRPr kumimoji="1" lang="ja-JP" altLang="en-US" sz="2000" dirty="0"/>
          </a:p>
        </p:txBody>
      </p:sp>
      <p:sp>
        <p:nvSpPr>
          <p:cNvPr id="50" name="テキスト ボックス 49"/>
          <p:cNvSpPr txBox="1"/>
          <p:nvPr/>
        </p:nvSpPr>
        <p:spPr>
          <a:xfrm>
            <a:off x="6845931" y="2740956"/>
            <a:ext cx="358789" cy="1015663"/>
          </a:xfrm>
          <a:prstGeom prst="rect">
            <a:avLst/>
          </a:prstGeom>
          <a:noFill/>
        </p:spPr>
        <p:txBody>
          <a:bodyPr wrap="square" rtlCol="0">
            <a:spAutoFit/>
          </a:bodyPr>
          <a:lstStyle/>
          <a:p>
            <a:r>
              <a:rPr lang="en-US" altLang="ja-JP" sz="2000" dirty="0" smtClean="0"/>
              <a:t>a</a:t>
            </a:r>
          </a:p>
          <a:p>
            <a:r>
              <a:rPr lang="en-US" altLang="ja-JP" sz="2000" dirty="0"/>
              <a:t>+</a:t>
            </a:r>
            <a:r>
              <a:rPr kumimoji="1" lang="en-US" altLang="ja-JP" sz="2000" dirty="0" smtClean="0"/>
              <a:t>b</a:t>
            </a:r>
            <a:endParaRPr kumimoji="1" lang="ja-JP" altLang="en-US" sz="2000" dirty="0"/>
          </a:p>
        </p:txBody>
      </p:sp>
      <p:sp>
        <p:nvSpPr>
          <p:cNvPr id="51" name="テキスト ボックス 50"/>
          <p:cNvSpPr txBox="1"/>
          <p:nvPr/>
        </p:nvSpPr>
        <p:spPr>
          <a:xfrm>
            <a:off x="6845931" y="1426358"/>
            <a:ext cx="252028" cy="400110"/>
          </a:xfrm>
          <a:prstGeom prst="rect">
            <a:avLst/>
          </a:prstGeom>
          <a:noFill/>
        </p:spPr>
        <p:txBody>
          <a:bodyPr wrap="square" rtlCol="0">
            <a:spAutoFit/>
          </a:bodyPr>
          <a:lstStyle/>
          <a:p>
            <a:r>
              <a:rPr lang="en-US" altLang="ja-JP" sz="2000" dirty="0"/>
              <a:t>d</a:t>
            </a:r>
            <a:endParaRPr kumimoji="1" lang="ja-JP" altLang="en-US" sz="2000" dirty="0"/>
          </a:p>
        </p:txBody>
      </p:sp>
      <p:sp>
        <p:nvSpPr>
          <p:cNvPr id="52" name="テキスト ボックス 51"/>
          <p:cNvSpPr txBox="1"/>
          <p:nvPr/>
        </p:nvSpPr>
        <p:spPr>
          <a:xfrm>
            <a:off x="6845931" y="2149067"/>
            <a:ext cx="252028" cy="400110"/>
          </a:xfrm>
          <a:prstGeom prst="rect">
            <a:avLst/>
          </a:prstGeom>
          <a:noFill/>
        </p:spPr>
        <p:txBody>
          <a:bodyPr wrap="square" rtlCol="0">
            <a:spAutoFit/>
          </a:bodyPr>
          <a:lstStyle/>
          <a:p>
            <a:r>
              <a:rPr lang="en-US" altLang="ja-JP" sz="2000" dirty="0"/>
              <a:t>c</a:t>
            </a:r>
            <a:endParaRPr kumimoji="1" lang="ja-JP" altLang="en-US" sz="2000" dirty="0"/>
          </a:p>
        </p:txBody>
      </p:sp>
      <p:sp>
        <p:nvSpPr>
          <p:cNvPr id="53" name="テキスト ボックス 52"/>
          <p:cNvSpPr txBox="1"/>
          <p:nvPr/>
        </p:nvSpPr>
        <p:spPr>
          <a:xfrm>
            <a:off x="5770933" y="856168"/>
            <a:ext cx="492443" cy="1540619"/>
          </a:xfrm>
          <a:prstGeom prst="rect">
            <a:avLst/>
          </a:prstGeom>
          <a:noFill/>
        </p:spPr>
        <p:txBody>
          <a:bodyPr vert="eaVert" wrap="square" rtlCol="0">
            <a:spAutoFit/>
          </a:bodyPr>
          <a:lstStyle/>
          <a:p>
            <a:r>
              <a:rPr kumimoji="1" lang="ja-JP" altLang="en-US" sz="2000" dirty="0" smtClean="0"/>
              <a:t>商品選択②</a:t>
            </a:r>
            <a:endParaRPr kumimoji="1" lang="ja-JP" altLang="en-US" sz="2000" dirty="0"/>
          </a:p>
        </p:txBody>
      </p:sp>
      <p:sp>
        <p:nvSpPr>
          <p:cNvPr id="54" name="テキスト ボックス 53"/>
          <p:cNvSpPr txBox="1"/>
          <p:nvPr/>
        </p:nvSpPr>
        <p:spPr>
          <a:xfrm>
            <a:off x="7258361" y="2161712"/>
            <a:ext cx="553998" cy="1447937"/>
          </a:xfrm>
          <a:prstGeom prst="rect">
            <a:avLst/>
          </a:prstGeom>
          <a:noFill/>
        </p:spPr>
        <p:txBody>
          <a:bodyPr vert="eaVert" wrap="square" rtlCol="0">
            <a:spAutoFit/>
          </a:bodyPr>
          <a:lstStyle/>
          <a:p>
            <a:r>
              <a:rPr kumimoji="1" lang="ja-JP" altLang="en-US" sz="2400" dirty="0" smtClean="0"/>
              <a:t>商品購入</a:t>
            </a:r>
            <a:endParaRPr kumimoji="1" lang="ja-JP" altLang="en-US" sz="2400" dirty="0"/>
          </a:p>
        </p:txBody>
      </p:sp>
      <p:sp>
        <p:nvSpPr>
          <p:cNvPr id="56" name="テキスト ボックス 55"/>
          <p:cNvSpPr txBox="1"/>
          <p:nvPr/>
        </p:nvSpPr>
        <p:spPr>
          <a:xfrm>
            <a:off x="323528" y="5357574"/>
            <a:ext cx="8640960" cy="1077218"/>
          </a:xfrm>
          <a:prstGeom prst="rect">
            <a:avLst/>
          </a:prstGeom>
          <a:noFill/>
        </p:spPr>
        <p:txBody>
          <a:bodyPr wrap="square" rtlCol="0">
            <a:spAutoFit/>
          </a:bodyPr>
          <a:lstStyle/>
          <a:p>
            <a:r>
              <a:rPr lang="en-US" altLang="ja-JP" sz="1600" dirty="0" smtClean="0"/>
              <a:t>G1</a:t>
            </a:r>
            <a:r>
              <a:rPr lang="ja-JP" altLang="en-US" sz="1600" dirty="0" smtClean="0"/>
              <a:t>・・・店舗接触前に決めた商品</a:t>
            </a:r>
            <a:r>
              <a:rPr lang="en-US" altLang="ja-JP" sz="1600" dirty="0" smtClean="0"/>
              <a:t>a</a:t>
            </a:r>
            <a:r>
              <a:rPr lang="ja-JP" altLang="en-US" sz="1600" dirty="0"/>
              <a:t>を</a:t>
            </a:r>
            <a:r>
              <a:rPr lang="ja-JP" altLang="en-US" sz="1600" dirty="0" smtClean="0"/>
              <a:t>購入（計画購買）</a:t>
            </a:r>
            <a:endParaRPr lang="en-US" altLang="ja-JP" sz="1600" dirty="0" smtClean="0"/>
          </a:p>
          <a:p>
            <a:r>
              <a:rPr lang="en-US" altLang="ja-JP" sz="1600" dirty="0" smtClean="0"/>
              <a:t>G2</a:t>
            </a:r>
            <a:r>
              <a:rPr lang="ja-JP" altLang="en-US" sz="1600" dirty="0" smtClean="0"/>
              <a:t>・・・店舗接触後に商品</a:t>
            </a:r>
            <a:r>
              <a:rPr lang="en-US" altLang="ja-JP" sz="1600" dirty="0" smtClean="0"/>
              <a:t>b</a:t>
            </a:r>
            <a:r>
              <a:rPr lang="ja-JP" altLang="en-US" sz="1600" dirty="0" smtClean="0"/>
              <a:t>を追加購入</a:t>
            </a:r>
            <a:endParaRPr lang="en-US" altLang="ja-JP" sz="1600" dirty="0" smtClean="0"/>
          </a:p>
          <a:p>
            <a:r>
              <a:rPr lang="en-US" altLang="ja-JP" sz="1600" dirty="0" smtClean="0"/>
              <a:t>G3</a:t>
            </a:r>
            <a:r>
              <a:rPr lang="ja-JP" altLang="en-US" sz="1600" dirty="0" smtClean="0"/>
              <a:t>・・・本来購入予定だった商品</a:t>
            </a:r>
            <a:r>
              <a:rPr lang="en-US" altLang="ja-JP" sz="1600" dirty="0" smtClean="0"/>
              <a:t>a</a:t>
            </a:r>
            <a:r>
              <a:rPr lang="ja-JP" altLang="en-US" sz="1600" dirty="0" smtClean="0"/>
              <a:t>を買わずに商品</a:t>
            </a:r>
            <a:r>
              <a:rPr lang="en-US" altLang="ja-JP" sz="1600" dirty="0" smtClean="0"/>
              <a:t>c</a:t>
            </a:r>
            <a:r>
              <a:rPr lang="ja-JP" altLang="en-US" sz="1600" dirty="0" smtClean="0"/>
              <a:t>に変更して購入</a:t>
            </a:r>
            <a:endParaRPr lang="en-US" altLang="ja-JP" sz="1600" dirty="0" smtClean="0"/>
          </a:p>
          <a:p>
            <a:r>
              <a:rPr lang="en-US" altLang="ja-JP" sz="1600" dirty="0" smtClean="0"/>
              <a:t>S1</a:t>
            </a:r>
            <a:r>
              <a:rPr lang="ja-JP" altLang="en-US" sz="1600" dirty="0" smtClean="0"/>
              <a:t>・・・店舗接触後に商品</a:t>
            </a:r>
            <a:r>
              <a:rPr lang="en-US" altLang="ja-JP" sz="1600" dirty="0" smtClean="0"/>
              <a:t>d</a:t>
            </a:r>
            <a:r>
              <a:rPr lang="ja-JP" altLang="en-US" sz="1600" dirty="0" smtClean="0"/>
              <a:t>を購入</a:t>
            </a:r>
            <a:endParaRPr lang="en-US" altLang="ja-JP" sz="1600" dirty="0" smtClean="0"/>
          </a:p>
        </p:txBody>
      </p:sp>
      <p:sp>
        <p:nvSpPr>
          <p:cNvPr id="57" name="テキスト ボックス 56"/>
          <p:cNvSpPr txBox="1"/>
          <p:nvPr/>
        </p:nvSpPr>
        <p:spPr>
          <a:xfrm>
            <a:off x="1670277" y="1034589"/>
            <a:ext cx="446651" cy="461665"/>
          </a:xfrm>
          <a:prstGeom prst="rect">
            <a:avLst/>
          </a:prstGeom>
          <a:noFill/>
        </p:spPr>
        <p:txBody>
          <a:bodyPr wrap="square" rtlCol="0">
            <a:spAutoFit/>
          </a:bodyPr>
          <a:lstStyle/>
          <a:p>
            <a:r>
              <a:rPr kumimoji="1" lang="ja-JP" altLang="en-US" sz="2400" dirty="0" smtClean="0">
                <a:solidFill>
                  <a:srgbClr val="0070C0"/>
                </a:solidFill>
              </a:rPr>
              <a:t>Ｓ</a:t>
            </a:r>
            <a:endParaRPr kumimoji="1" lang="ja-JP" altLang="en-US" sz="2400" dirty="0">
              <a:solidFill>
                <a:srgbClr val="0070C0"/>
              </a:solidFill>
            </a:endParaRPr>
          </a:p>
        </p:txBody>
      </p:sp>
      <p:sp>
        <p:nvSpPr>
          <p:cNvPr id="58" name="テキスト ボックス 57"/>
          <p:cNvSpPr txBox="1"/>
          <p:nvPr/>
        </p:nvSpPr>
        <p:spPr>
          <a:xfrm>
            <a:off x="1612267" y="3889044"/>
            <a:ext cx="302841" cy="461665"/>
          </a:xfrm>
          <a:prstGeom prst="rect">
            <a:avLst/>
          </a:prstGeom>
          <a:noFill/>
        </p:spPr>
        <p:txBody>
          <a:bodyPr wrap="square" rtlCol="0">
            <a:spAutoFit/>
          </a:bodyPr>
          <a:lstStyle/>
          <a:p>
            <a:r>
              <a:rPr kumimoji="1" lang="ja-JP" altLang="en-US" sz="2400" dirty="0" smtClean="0">
                <a:solidFill>
                  <a:schemeClr val="tx2"/>
                </a:solidFill>
              </a:rPr>
              <a:t>Ｇ</a:t>
            </a:r>
            <a:endParaRPr kumimoji="1" lang="ja-JP" altLang="en-US" sz="2400" dirty="0">
              <a:solidFill>
                <a:schemeClr val="tx2"/>
              </a:solidFill>
            </a:endParaRPr>
          </a:p>
        </p:txBody>
      </p:sp>
      <p:sp>
        <p:nvSpPr>
          <p:cNvPr id="59" name="テキスト ボックス 58"/>
          <p:cNvSpPr txBox="1"/>
          <p:nvPr/>
        </p:nvSpPr>
        <p:spPr>
          <a:xfrm>
            <a:off x="5148266" y="4588721"/>
            <a:ext cx="900886" cy="369332"/>
          </a:xfrm>
          <a:prstGeom prst="rect">
            <a:avLst/>
          </a:prstGeom>
          <a:noFill/>
        </p:spPr>
        <p:txBody>
          <a:bodyPr wrap="square" rtlCol="0">
            <a:spAutoFit/>
          </a:bodyPr>
          <a:lstStyle/>
          <a:p>
            <a:r>
              <a:rPr lang="en-US" altLang="ja-JP" dirty="0" smtClean="0">
                <a:solidFill>
                  <a:schemeClr val="tx2"/>
                </a:solidFill>
              </a:rPr>
              <a:t>G</a:t>
            </a:r>
            <a:r>
              <a:rPr lang="ja-JP" altLang="en-US" dirty="0" smtClean="0">
                <a:solidFill>
                  <a:schemeClr val="tx2"/>
                </a:solidFill>
              </a:rPr>
              <a:t>１</a:t>
            </a:r>
            <a:endParaRPr kumimoji="1" lang="ja-JP" altLang="en-US" dirty="0">
              <a:solidFill>
                <a:schemeClr val="tx2"/>
              </a:solidFill>
            </a:endParaRPr>
          </a:p>
        </p:txBody>
      </p:sp>
      <p:sp>
        <p:nvSpPr>
          <p:cNvPr id="60" name="左中かっこ 59"/>
          <p:cNvSpPr/>
          <p:nvPr/>
        </p:nvSpPr>
        <p:spPr>
          <a:xfrm rot="10800000">
            <a:off x="6321033" y="5877271"/>
            <a:ext cx="304832" cy="72007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1" name="テキスト ボックス 60"/>
          <p:cNvSpPr txBox="1"/>
          <p:nvPr/>
        </p:nvSpPr>
        <p:spPr>
          <a:xfrm>
            <a:off x="6668227" y="6068034"/>
            <a:ext cx="1199542" cy="369332"/>
          </a:xfrm>
          <a:prstGeom prst="rect">
            <a:avLst/>
          </a:prstGeom>
          <a:noFill/>
        </p:spPr>
        <p:txBody>
          <a:bodyPr wrap="square" rtlCol="0">
            <a:spAutoFit/>
          </a:bodyPr>
          <a:lstStyle/>
          <a:p>
            <a:r>
              <a:rPr kumimoji="1" lang="ja-JP" altLang="en-US" dirty="0" smtClean="0">
                <a:solidFill>
                  <a:srgbClr val="0070C0"/>
                </a:solidFill>
              </a:rPr>
              <a:t>衝動買い</a:t>
            </a:r>
            <a:endParaRPr kumimoji="1" lang="ja-JP" altLang="en-US" dirty="0">
              <a:solidFill>
                <a:srgbClr val="0070C0"/>
              </a:solidFill>
            </a:endParaRPr>
          </a:p>
        </p:txBody>
      </p:sp>
      <p:sp>
        <p:nvSpPr>
          <p:cNvPr id="62" name="正方形/長方形 61"/>
          <p:cNvSpPr/>
          <p:nvPr/>
        </p:nvSpPr>
        <p:spPr>
          <a:xfrm>
            <a:off x="5834928" y="2255932"/>
            <a:ext cx="428448" cy="625071"/>
          </a:xfrm>
          <a:prstGeom prst="rect">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000" dirty="0" smtClean="0"/>
              <a:t>変更</a:t>
            </a:r>
            <a:endParaRPr kumimoji="1" lang="ja-JP" altLang="en-US" sz="2000" dirty="0"/>
          </a:p>
        </p:txBody>
      </p:sp>
      <p:sp>
        <p:nvSpPr>
          <p:cNvPr id="63" name="正方形/長方形 62"/>
          <p:cNvSpPr/>
          <p:nvPr/>
        </p:nvSpPr>
        <p:spPr>
          <a:xfrm>
            <a:off x="5834926" y="2989165"/>
            <a:ext cx="395233" cy="609793"/>
          </a:xfrm>
          <a:prstGeom prst="rect">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000" dirty="0" smtClean="0"/>
              <a:t>追加</a:t>
            </a:r>
            <a:endParaRPr kumimoji="1" lang="ja-JP" altLang="en-US" sz="2000" dirty="0"/>
          </a:p>
        </p:txBody>
      </p:sp>
      <p:sp>
        <p:nvSpPr>
          <p:cNvPr id="66" name="テキスト ボックス 65"/>
          <p:cNvSpPr txBox="1"/>
          <p:nvPr/>
        </p:nvSpPr>
        <p:spPr>
          <a:xfrm>
            <a:off x="5710944" y="5122175"/>
            <a:ext cx="3096987" cy="276999"/>
          </a:xfrm>
          <a:prstGeom prst="rect">
            <a:avLst/>
          </a:prstGeom>
          <a:noFill/>
        </p:spPr>
        <p:txBody>
          <a:bodyPr wrap="square" rtlCol="0">
            <a:spAutoFit/>
          </a:bodyPr>
          <a:lstStyle/>
          <a:p>
            <a:r>
              <a:rPr kumimoji="1" lang="ja-JP" altLang="en-US" sz="1200" dirty="0" smtClean="0"/>
              <a:t>大槻博</a:t>
            </a:r>
            <a:r>
              <a:rPr kumimoji="1" lang="en-US" altLang="ja-JP" sz="1200" dirty="0" smtClean="0"/>
              <a:t>〔1982〕『</a:t>
            </a:r>
            <a:r>
              <a:rPr kumimoji="1" lang="ja-JP" altLang="en-US" sz="1200" dirty="0" smtClean="0"/>
              <a:t>衝動買いはなぜ起こるのか</a:t>
            </a:r>
            <a:r>
              <a:rPr kumimoji="1" lang="en-US" altLang="ja-JP" sz="1200" dirty="0" smtClean="0"/>
              <a:t>』</a:t>
            </a:r>
            <a:endParaRPr kumimoji="1" lang="ja-JP" altLang="en-US" sz="1200" dirty="0"/>
          </a:p>
        </p:txBody>
      </p:sp>
      <p:sp>
        <p:nvSpPr>
          <p:cNvPr id="11" name="スライド番号プレースホルダー 10"/>
          <p:cNvSpPr>
            <a:spLocks noGrp="1"/>
          </p:cNvSpPr>
          <p:nvPr>
            <p:ph type="sldNum" sz="quarter" idx="12"/>
          </p:nvPr>
        </p:nvSpPr>
        <p:spPr/>
        <p:txBody>
          <a:bodyPr/>
          <a:lstStyle/>
          <a:p>
            <a:fld id="{6C298445-82A3-4105-A96B-F08836EED490}" type="slidenum">
              <a:rPr kumimoji="1" lang="ja-JP" altLang="en-US" smtClean="0"/>
              <a:pPr/>
              <a:t>28</a:t>
            </a:fld>
            <a:endParaRPr kumimoji="1" lang="ja-JP" altLang="en-US"/>
          </a:p>
        </p:txBody>
      </p:sp>
      <p:sp>
        <p:nvSpPr>
          <p:cNvPr id="34" name="日付プレースホルダー 33"/>
          <p:cNvSpPr>
            <a:spLocks noGrp="1"/>
          </p:cNvSpPr>
          <p:nvPr>
            <p:ph type="dt" sz="half" idx="10"/>
          </p:nvPr>
        </p:nvSpPr>
        <p:spPr>
          <a:xfrm>
            <a:off x="206896" y="6437366"/>
            <a:ext cx="3429000" cy="304800"/>
          </a:xfrm>
        </p:spPr>
        <p:txBody>
          <a:bodyPr/>
          <a:lstStyle/>
          <a:p>
            <a:fld id="{D3751A24-C85B-4553-B47B-42A6DD9C78D9}" type="datetime1">
              <a:rPr kumimoji="1" lang="ja-JP" altLang="en-US" smtClean="0"/>
              <a:t>2013/12/18</a:t>
            </a:fld>
            <a:endParaRPr kumimoji="1" lang="ja-JP" altLang="en-US" dirty="0"/>
          </a:p>
        </p:txBody>
      </p:sp>
    </p:spTree>
    <p:extLst>
      <p:ext uri="{BB962C8B-B14F-4D97-AF65-F5344CB8AC3E}">
        <p14:creationId xmlns:p14="http://schemas.microsoft.com/office/powerpoint/2010/main" val="14425798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円/楕円 3"/>
          <p:cNvSpPr/>
          <p:nvPr/>
        </p:nvSpPr>
        <p:spPr>
          <a:xfrm>
            <a:off x="323528" y="2060848"/>
            <a:ext cx="662574" cy="2168176"/>
          </a:xfrm>
          <a:prstGeom prst="ellipse">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000" dirty="0" smtClean="0">
                <a:solidFill>
                  <a:schemeClr val="tx1"/>
                </a:solidFill>
              </a:rPr>
              <a:t>特定消費主体</a:t>
            </a:r>
            <a:endParaRPr kumimoji="1" lang="ja-JP" altLang="en-US" sz="2000" dirty="0">
              <a:solidFill>
                <a:schemeClr val="tx1"/>
              </a:solidFill>
            </a:endParaRPr>
          </a:p>
        </p:txBody>
      </p:sp>
      <p:sp>
        <p:nvSpPr>
          <p:cNvPr id="5" name="正方形/長方形 4"/>
          <p:cNvSpPr/>
          <p:nvPr/>
        </p:nvSpPr>
        <p:spPr>
          <a:xfrm>
            <a:off x="2017742" y="3208565"/>
            <a:ext cx="360040" cy="1844627"/>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000" dirty="0" smtClean="0">
                <a:solidFill>
                  <a:schemeClr val="tx1"/>
                </a:solidFill>
              </a:rPr>
              <a:t>商品選択①</a:t>
            </a:r>
            <a:r>
              <a:rPr kumimoji="1" lang="en-US" altLang="ja-JP" sz="2000" dirty="0" smtClean="0">
                <a:solidFill>
                  <a:schemeClr val="tx1"/>
                </a:solidFill>
              </a:rPr>
              <a:t>a</a:t>
            </a:r>
            <a:endParaRPr kumimoji="1" lang="ja-JP" altLang="en-US" sz="2000" dirty="0">
              <a:solidFill>
                <a:schemeClr val="tx1"/>
              </a:solidFill>
            </a:endParaRPr>
          </a:p>
        </p:txBody>
      </p:sp>
      <p:sp>
        <p:nvSpPr>
          <p:cNvPr id="6" name="正方形/長方形 5"/>
          <p:cNvSpPr/>
          <p:nvPr/>
        </p:nvSpPr>
        <p:spPr>
          <a:xfrm>
            <a:off x="3625351" y="973857"/>
            <a:ext cx="504056" cy="4079335"/>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7" name="正方形/長方形 6"/>
          <p:cNvSpPr/>
          <p:nvPr/>
        </p:nvSpPr>
        <p:spPr>
          <a:xfrm>
            <a:off x="2790664" y="953246"/>
            <a:ext cx="504056" cy="4095717"/>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000" dirty="0" smtClean="0">
                <a:solidFill>
                  <a:schemeClr val="tx1"/>
                </a:solidFill>
              </a:rPr>
              <a:t>店舗選択</a:t>
            </a:r>
            <a:endParaRPr kumimoji="1" lang="ja-JP" altLang="en-US" sz="2000" dirty="0">
              <a:solidFill>
                <a:schemeClr val="tx1"/>
              </a:solidFill>
            </a:endParaRPr>
          </a:p>
        </p:txBody>
      </p:sp>
      <p:sp>
        <p:nvSpPr>
          <p:cNvPr id="8" name="正方形/長方形 7"/>
          <p:cNvSpPr/>
          <p:nvPr/>
        </p:nvSpPr>
        <p:spPr>
          <a:xfrm>
            <a:off x="5744513" y="826839"/>
            <a:ext cx="576064" cy="3442900"/>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9" name="正方形/長方形 8"/>
          <p:cNvSpPr/>
          <p:nvPr/>
        </p:nvSpPr>
        <p:spPr>
          <a:xfrm>
            <a:off x="6869055" y="923420"/>
            <a:ext cx="1038438" cy="3778193"/>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0" anchor="ctr"/>
          <a:lstStyle/>
          <a:p>
            <a:pPr algn="r"/>
            <a:endParaRPr kumimoji="1" lang="ja-JP" altLang="en-US" dirty="0"/>
          </a:p>
        </p:txBody>
      </p:sp>
      <p:sp>
        <p:nvSpPr>
          <p:cNvPr id="10" name="曲折矢印 9"/>
          <p:cNvSpPr/>
          <p:nvPr/>
        </p:nvSpPr>
        <p:spPr>
          <a:xfrm>
            <a:off x="554054" y="1413676"/>
            <a:ext cx="577485" cy="622134"/>
          </a:xfrm>
          <a:prstGeom prst="ben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solidFill>
                <a:schemeClr val="tx1"/>
              </a:solidFill>
            </a:endParaRPr>
          </a:p>
        </p:txBody>
      </p:sp>
      <p:sp>
        <p:nvSpPr>
          <p:cNvPr id="12" name="曲折矢印 11"/>
          <p:cNvSpPr/>
          <p:nvPr/>
        </p:nvSpPr>
        <p:spPr>
          <a:xfrm flipV="1">
            <a:off x="554054" y="4251742"/>
            <a:ext cx="576064" cy="699973"/>
          </a:xfrm>
          <a:prstGeom prst="ben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1374031" y="1124744"/>
            <a:ext cx="461665" cy="1080120"/>
          </a:xfrm>
          <a:prstGeom prst="rect">
            <a:avLst/>
          </a:prstGeom>
          <a:noFill/>
        </p:spPr>
        <p:txBody>
          <a:bodyPr vert="eaVert" wrap="square" rtlCol="0">
            <a:spAutoFit/>
          </a:bodyPr>
          <a:lstStyle/>
          <a:p>
            <a:endParaRPr kumimoji="1" lang="ja-JP" altLang="en-US" dirty="0"/>
          </a:p>
        </p:txBody>
      </p:sp>
      <p:sp>
        <p:nvSpPr>
          <p:cNvPr id="14" name="テキスト ボックス 13"/>
          <p:cNvSpPr txBox="1"/>
          <p:nvPr/>
        </p:nvSpPr>
        <p:spPr>
          <a:xfrm>
            <a:off x="1302023" y="4365104"/>
            <a:ext cx="461665" cy="846094"/>
          </a:xfrm>
          <a:prstGeom prst="rect">
            <a:avLst/>
          </a:prstGeom>
          <a:noFill/>
        </p:spPr>
        <p:txBody>
          <a:bodyPr vert="eaVert" wrap="square" rtlCol="0">
            <a:spAutoFit/>
          </a:bodyPr>
          <a:lstStyle/>
          <a:p>
            <a:endParaRPr kumimoji="1" lang="ja-JP" altLang="en-US" dirty="0"/>
          </a:p>
        </p:txBody>
      </p:sp>
      <p:sp>
        <p:nvSpPr>
          <p:cNvPr id="15" name="テキスト ボックス 14"/>
          <p:cNvSpPr txBox="1"/>
          <p:nvPr/>
        </p:nvSpPr>
        <p:spPr>
          <a:xfrm>
            <a:off x="1084427" y="980727"/>
            <a:ext cx="492443" cy="1900276"/>
          </a:xfrm>
          <a:prstGeom prst="rect">
            <a:avLst/>
          </a:prstGeom>
          <a:noFill/>
          <a:ln>
            <a:solidFill>
              <a:srgbClr val="92D050"/>
            </a:solidFill>
          </a:ln>
        </p:spPr>
        <p:txBody>
          <a:bodyPr vert="eaVert" wrap="square" rtlCol="0">
            <a:spAutoFit/>
          </a:bodyPr>
          <a:lstStyle/>
          <a:p>
            <a:r>
              <a:rPr kumimoji="1" lang="ja-JP" altLang="en-US" sz="2000" dirty="0" smtClean="0"/>
              <a:t>店舗必要認知</a:t>
            </a:r>
            <a:endParaRPr kumimoji="1" lang="ja-JP" altLang="en-US" sz="2000" dirty="0"/>
          </a:p>
        </p:txBody>
      </p:sp>
      <p:sp>
        <p:nvSpPr>
          <p:cNvPr id="16" name="テキスト ボックス 15"/>
          <p:cNvSpPr txBox="1"/>
          <p:nvPr/>
        </p:nvSpPr>
        <p:spPr>
          <a:xfrm>
            <a:off x="1084934" y="3179500"/>
            <a:ext cx="492443" cy="1873692"/>
          </a:xfrm>
          <a:prstGeom prst="rect">
            <a:avLst/>
          </a:prstGeom>
          <a:noFill/>
          <a:ln>
            <a:solidFill>
              <a:srgbClr val="FFFF00"/>
            </a:solidFill>
          </a:ln>
        </p:spPr>
        <p:txBody>
          <a:bodyPr vert="eaVert" wrap="square" rtlCol="0">
            <a:spAutoFit/>
          </a:bodyPr>
          <a:lstStyle/>
          <a:p>
            <a:r>
              <a:rPr kumimoji="1" lang="ja-JP" altLang="en-US" sz="2000" dirty="0" smtClean="0"/>
              <a:t>商品必要認知①</a:t>
            </a:r>
            <a:endParaRPr kumimoji="1" lang="ja-JP" altLang="en-US" sz="2000" dirty="0"/>
          </a:p>
        </p:txBody>
      </p:sp>
      <p:sp>
        <p:nvSpPr>
          <p:cNvPr id="17" name="右矢印 16"/>
          <p:cNvSpPr/>
          <p:nvPr/>
        </p:nvSpPr>
        <p:spPr>
          <a:xfrm>
            <a:off x="1604862" y="1426358"/>
            <a:ext cx="1185801" cy="25815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8" name="右矢印 17"/>
          <p:cNvSpPr/>
          <p:nvPr/>
        </p:nvSpPr>
        <p:spPr>
          <a:xfrm>
            <a:off x="1612267" y="4343451"/>
            <a:ext cx="439452" cy="28487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9" name="右矢印 18"/>
          <p:cNvSpPr/>
          <p:nvPr/>
        </p:nvSpPr>
        <p:spPr>
          <a:xfrm>
            <a:off x="3294720" y="1406431"/>
            <a:ext cx="341176" cy="304111"/>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0" name="右矢印 19"/>
          <p:cNvSpPr/>
          <p:nvPr/>
        </p:nvSpPr>
        <p:spPr>
          <a:xfrm>
            <a:off x="3321292" y="4331985"/>
            <a:ext cx="288032" cy="326399"/>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1" name="右矢印 20"/>
          <p:cNvSpPr/>
          <p:nvPr/>
        </p:nvSpPr>
        <p:spPr>
          <a:xfrm>
            <a:off x="2448063" y="4321963"/>
            <a:ext cx="342601" cy="30636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2" name="右矢印 21"/>
          <p:cNvSpPr/>
          <p:nvPr/>
        </p:nvSpPr>
        <p:spPr>
          <a:xfrm>
            <a:off x="4139952" y="1514140"/>
            <a:ext cx="504056" cy="242699"/>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3" name="右矢印 22"/>
          <p:cNvSpPr/>
          <p:nvPr/>
        </p:nvSpPr>
        <p:spPr>
          <a:xfrm>
            <a:off x="4139952" y="2234478"/>
            <a:ext cx="504056" cy="25841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4" name="右矢印 23"/>
          <p:cNvSpPr/>
          <p:nvPr/>
        </p:nvSpPr>
        <p:spPr>
          <a:xfrm>
            <a:off x="4139952" y="3067520"/>
            <a:ext cx="469472" cy="22396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5" name="右矢印 24"/>
          <p:cNvSpPr/>
          <p:nvPr/>
        </p:nvSpPr>
        <p:spPr>
          <a:xfrm>
            <a:off x="5148266" y="1518047"/>
            <a:ext cx="575862" cy="238791"/>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6" name="右矢印 25"/>
          <p:cNvSpPr/>
          <p:nvPr/>
        </p:nvSpPr>
        <p:spPr>
          <a:xfrm>
            <a:off x="5148266" y="2245368"/>
            <a:ext cx="575862" cy="207023"/>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7" name="右矢印 26"/>
          <p:cNvSpPr/>
          <p:nvPr/>
        </p:nvSpPr>
        <p:spPr>
          <a:xfrm>
            <a:off x="5161806" y="3004109"/>
            <a:ext cx="562321" cy="20445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8" name="右矢印 27"/>
          <p:cNvSpPr/>
          <p:nvPr/>
        </p:nvSpPr>
        <p:spPr>
          <a:xfrm>
            <a:off x="6321033" y="1496117"/>
            <a:ext cx="524898" cy="260722"/>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9" name="右矢印 28"/>
          <p:cNvSpPr/>
          <p:nvPr/>
        </p:nvSpPr>
        <p:spPr>
          <a:xfrm>
            <a:off x="6321033" y="2245369"/>
            <a:ext cx="524898" cy="247527"/>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30" name="右矢印 29"/>
          <p:cNvSpPr/>
          <p:nvPr/>
        </p:nvSpPr>
        <p:spPr>
          <a:xfrm>
            <a:off x="6320577" y="3036736"/>
            <a:ext cx="525354" cy="20445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31" name="右矢印 30"/>
          <p:cNvSpPr/>
          <p:nvPr/>
        </p:nvSpPr>
        <p:spPr>
          <a:xfrm>
            <a:off x="4190476" y="4321963"/>
            <a:ext cx="2633970" cy="30636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32" name="テキスト ボックス 31"/>
          <p:cNvSpPr txBox="1"/>
          <p:nvPr/>
        </p:nvSpPr>
        <p:spPr>
          <a:xfrm>
            <a:off x="4655823" y="1330988"/>
            <a:ext cx="492443" cy="2299330"/>
          </a:xfrm>
          <a:prstGeom prst="rect">
            <a:avLst/>
          </a:prstGeom>
          <a:noFill/>
          <a:ln w="12700">
            <a:solidFill>
              <a:srgbClr val="FFFF00"/>
            </a:solidFill>
          </a:ln>
        </p:spPr>
        <p:txBody>
          <a:bodyPr vert="eaVert" wrap="square" rtlCol="0">
            <a:spAutoFit/>
          </a:bodyPr>
          <a:lstStyle/>
          <a:p>
            <a:r>
              <a:rPr kumimoji="1" lang="ja-JP" altLang="en-US" sz="2000" dirty="0" smtClean="0"/>
              <a:t>商品必要認知②</a:t>
            </a:r>
            <a:endParaRPr kumimoji="1" lang="ja-JP" altLang="en-US" sz="2000" dirty="0"/>
          </a:p>
        </p:txBody>
      </p:sp>
      <p:sp>
        <p:nvSpPr>
          <p:cNvPr id="33" name="テキスト ボックス 32"/>
          <p:cNvSpPr txBox="1"/>
          <p:nvPr/>
        </p:nvSpPr>
        <p:spPr>
          <a:xfrm>
            <a:off x="3605118" y="1960528"/>
            <a:ext cx="492443" cy="2448272"/>
          </a:xfrm>
          <a:prstGeom prst="rect">
            <a:avLst/>
          </a:prstGeom>
          <a:noFill/>
        </p:spPr>
        <p:txBody>
          <a:bodyPr vert="eaVert" wrap="square" rtlCol="0">
            <a:spAutoFit/>
          </a:bodyPr>
          <a:lstStyle/>
          <a:p>
            <a:r>
              <a:rPr kumimoji="1" lang="ja-JP" altLang="en-US" sz="2000" dirty="0" smtClean="0">
                <a:solidFill>
                  <a:schemeClr val="tx1">
                    <a:lumMod val="95000"/>
                    <a:lumOff val="5000"/>
                  </a:schemeClr>
                </a:solidFill>
              </a:rPr>
              <a:t>店舗接触（訪店）</a:t>
            </a:r>
            <a:endParaRPr kumimoji="1" lang="ja-JP" altLang="en-US" sz="2000" dirty="0">
              <a:solidFill>
                <a:schemeClr val="tx1">
                  <a:lumMod val="95000"/>
                  <a:lumOff val="5000"/>
                </a:schemeClr>
              </a:solidFill>
            </a:endParaRPr>
          </a:p>
        </p:txBody>
      </p:sp>
      <p:cxnSp>
        <p:nvCxnSpPr>
          <p:cNvPr id="35" name="直線矢印コネクタ 34"/>
          <p:cNvCxnSpPr/>
          <p:nvPr/>
        </p:nvCxnSpPr>
        <p:spPr>
          <a:xfrm>
            <a:off x="489676" y="1150857"/>
            <a:ext cx="625528" cy="18013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36"/>
          <p:cNvSpPr txBox="1"/>
          <p:nvPr/>
        </p:nvSpPr>
        <p:spPr>
          <a:xfrm>
            <a:off x="48984" y="826839"/>
            <a:ext cx="921700" cy="307777"/>
          </a:xfrm>
          <a:prstGeom prst="rect">
            <a:avLst/>
          </a:prstGeom>
          <a:noFill/>
        </p:spPr>
        <p:txBody>
          <a:bodyPr wrap="square" rtlCol="0">
            <a:spAutoFit/>
          </a:bodyPr>
          <a:lstStyle/>
          <a:p>
            <a:r>
              <a:rPr kumimoji="1" lang="ja-JP" altLang="en-US" sz="1400" dirty="0" smtClean="0">
                <a:solidFill>
                  <a:srgbClr val="0070C0"/>
                </a:solidFill>
                <a:latin typeface="HGPｺﾞｼｯｸE" panose="020B0900000000000000" pitchFamily="50" charset="-128"/>
                <a:ea typeface="HGPｺﾞｼｯｸE" panose="020B0900000000000000" pitchFamily="50" charset="-128"/>
              </a:rPr>
              <a:t>店舗情報</a:t>
            </a:r>
            <a:endParaRPr kumimoji="1" lang="ja-JP" altLang="en-US" sz="1400" dirty="0">
              <a:solidFill>
                <a:srgbClr val="0070C0"/>
              </a:solidFill>
              <a:latin typeface="HGPｺﾞｼｯｸE" panose="020B0900000000000000" pitchFamily="50" charset="-128"/>
              <a:ea typeface="HGPｺﾞｼｯｸE" panose="020B0900000000000000" pitchFamily="50" charset="-128"/>
            </a:endParaRPr>
          </a:p>
        </p:txBody>
      </p:sp>
      <p:cxnSp>
        <p:nvCxnSpPr>
          <p:cNvPr id="39" name="直線矢印コネクタ 38"/>
          <p:cNvCxnSpPr/>
          <p:nvPr/>
        </p:nvCxnSpPr>
        <p:spPr>
          <a:xfrm flipV="1">
            <a:off x="921700" y="5048963"/>
            <a:ext cx="321397" cy="233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110797" y="5211198"/>
            <a:ext cx="1132300" cy="307777"/>
          </a:xfrm>
          <a:prstGeom prst="rect">
            <a:avLst/>
          </a:prstGeom>
          <a:noFill/>
        </p:spPr>
        <p:txBody>
          <a:bodyPr wrap="square" rtlCol="0">
            <a:spAutoFit/>
          </a:bodyPr>
          <a:lstStyle/>
          <a:p>
            <a:r>
              <a:rPr kumimoji="1" lang="ja-JP" altLang="en-US" sz="1400" dirty="0" smtClean="0">
                <a:solidFill>
                  <a:schemeClr val="tx2"/>
                </a:solidFill>
                <a:latin typeface="HGPｺﾞｼｯｸE" panose="020B0900000000000000" pitchFamily="50" charset="-128"/>
                <a:ea typeface="HGPｺﾞｼｯｸE" panose="020B0900000000000000" pitchFamily="50" charset="-128"/>
              </a:rPr>
              <a:t>商品情報</a:t>
            </a:r>
            <a:endParaRPr kumimoji="1" lang="ja-JP" altLang="en-US" sz="1400" dirty="0">
              <a:solidFill>
                <a:schemeClr val="tx2"/>
              </a:solidFill>
              <a:latin typeface="HGPｺﾞｼｯｸE" panose="020B0900000000000000" pitchFamily="50" charset="-128"/>
              <a:ea typeface="HGPｺﾞｼｯｸE" panose="020B0900000000000000" pitchFamily="50" charset="-128"/>
            </a:endParaRPr>
          </a:p>
        </p:txBody>
      </p:sp>
      <p:sp>
        <p:nvSpPr>
          <p:cNvPr id="42" name="テキスト ボックス 41"/>
          <p:cNvSpPr txBox="1"/>
          <p:nvPr/>
        </p:nvSpPr>
        <p:spPr>
          <a:xfrm>
            <a:off x="5148266" y="1854511"/>
            <a:ext cx="504056" cy="369332"/>
          </a:xfrm>
          <a:prstGeom prst="rect">
            <a:avLst/>
          </a:prstGeom>
          <a:noFill/>
        </p:spPr>
        <p:txBody>
          <a:bodyPr wrap="square" rtlCol="0">
            <a:spAutoFit/>
          </a:bodyPr>
          <a:lstStyle/>
          <a:p>
            <a:r>
              <a:rPr kumimoji="1" lang="en-US" altLang="ja-JP" dirty="0" smtClean="0">
                <a:solidFill>
                  <a:srgbClr val="0070C0"/>
                </a:solidFill>
              </a:rPr>
              <a:t>S1</a:t>
            </a:r>
            <a:endParaRPr kumimoji="1" lang="ja-JP" altLang="en-US" dirty="0">
              <a:solidFill>
                <a:srgbClr val="0070C0"/>
              </a:solidFill>
            </a:endParaRPr>
          </a:p>
        </p:txBody>
      </p:sp>
      <p:sp>
        <p:nvSpPr>
          <p:cNvPr id="43" name="テキスト ボックス 42"/>
          <p:cNvSpPr txBox="1"/>
          <p:nvPr/>
        </p:nvSpPr>
        <p:spPr>
          <a:xfrm>
            <a:off x="5148266" y="2473059"/>
            <a:ext cx="504056" cy="369332"/>
          </a:xfrm>
          <a:prstGeom prst="rect">
            <a:avLst/>
          </a:prstGeom>
          <a:noFill/>
        </p:spPr>
        <p:txBody>
          <a:bodyPr wrap="square" rtlCol="0">
            <a:spAutoFit/>
          </a:bodyPr>
          <a:lstStyle/>
          <a:p>
            <a:r>
              <a:rPr lang="en-US" altLang="ja-JP" dirty="0">
                <a:solidFill>
                  <a:schemeClr val="tx2"/>
                </a:solidFill>
              </a:rPr>
              <a:t>G3</a:t>
            </a:r>
            <a:endParaRPr kumimoji="1" lang="ja-JP" altLang="en-US" dirty="0">
              <a:solidFill>
                <a:schemeClr val="tx2"/>
              </a:solidFill>
            </a:endParaRPr>
          </a:p>
        </p:txBody>
      </p:sp>
      <p:sp>
        <p:nvSpPr>
          <p:cNvPr id="44" name="テキスト ボックス 43"/>
          <p:cNvSpPr txBox="1"/>
          <p:nvPr/>
        </p:nvSpPr>
        <p:spPr>
          <a:xfrm>
            <a:off x="5177542" y="3240318"/>
            <a:ext cx="504056" cy="369332"/>
          </a:xfrm>
          <a:prstGeom prst="rect">
            <a:avLst/>
          </a:prstGeom>
          <a:noFill/>
        </p:spPr>
        <p:txBody>
          <a:bodyPr wrap="square" rtlCol="0">
            <a:spAutoFit/>
          </a:bodyPr>
          <a:lstStyle/>
          <a:p>
            <a:r>
              <a:rPr lang="en-US" altLang="ja-JP" dirty="0">
                <a:solidFill>
                  <a:schemeClr val="tx2"/>
                </a:solidFill>
              </a:rPr>
              <a:t>G2</a:t>
            </a:r>
            <a:endParaRPr kumimoji="1" lang="ja-JP" altLang="en-US" dirty="0">
              <a:solidFill>
                <a:schemeClr val="tx2"/>
              </a:solidFill>
            </a:endParaRPr>
          </a:p>
        </p:txBody>
      </p:sp>
      <p:sp>
        <p:nvSpPr>
          <p:cNvPr id="45" name="テキスト ボックス 44"/>
          <p:cNvSpPr txBox="1"/>
          <p:nvPr/>
        </p:nvSpPr>
        <p:spPr>
          <a:xfrm>
            <a:off x="6402795" y="1806639"/>
            <a:ext cx="504056" cy="307777"/>
          </a:xfrm>
          <a:prstGeom prst="rect">
            <a:avLst/>
          </a:prstGeom>
          <a:noFill/>
        </p:spPr>
        <p:txBody>
          <a:bodyPr wrap="square" rtlCol="0">
            <a:spAutoFit/>
          </a:bodyPr>
          <a:lstStyle/>
          <a:p>
            <a:r>
              <a:rPr lang="en-US" altLang="ja-JP" sz="1400" dirty="0"/>
              <a:t>d</a:t>
            </a:r>
            <a:endParaRPr kumimoji="1" lang="ja-JP" altLang="en-US" sz="1400" dirty="0"/>
          </a:p>
        </p:txBody>
      </p:sp>
      <p:sp>
        <p:nvSpPr>
          <p:cNvPr id="46" name="テキスト ボックス 45"/>
          <p:cNvSpPr txBox="1"/>
          <p:nvPr/>
        </p:nvSpPr>
        <p:spPr>
          <a:xfrm>
            <a:off x="6416199" y="2402402"/>
            <a:ext cx="504056" cy="338554"/>
          </a:xfrm>
          <a:prstGeom prst="rect">
            <a:avLst/>
          </a:prstGeom>
          <a:noFill/>
        </p:spPr>
        <p:txBody>
          <a:bodyPr wrap="square" rtlCol="0">
            <a:spAutoFit/>
          </a:bodyPr>
          <a:lstStyle/>
          <a:p>
            <a:r>
              <a:rPr lang="en-US" altLang="ja-JP" sz="1600" dirty="0"/>
              <a:t>c</a:t>
            </a:r>
            <a:endParaRPr kumimoji="1" lang="ja-JP" altLang="en-US" sz="1600" dirty="0"/>
          </a:p>
        </p:txBody>
      </p:sp>
      <p:sp>
        <p:nvSpPr>
          <p:cNvPr id="47" name="テキスト ボックス 46"/>
          <p:cNvSpPr txBox="1"/>
          <p:nvPr/>
        </p:nvSpPr>
        <p:spPr>
          <a:xfrm>
            <a:off x="6378792" y="3184912"/>
            <a:ext cx="504056" cy="338554"/>
          </a:xfrm>
          <a:prstGeom prst="rect">
            <a:avLst/>
          </a:prstGeom>
          <a:noFill/>
        </p:spPr>
        <p:txBody>
          <a:bodyPr wrap="square" rtlCol="0">
            <a:spAutoFit/>
          </a:bodyPr>
          <a:lstStyle/>
          <a:p>
            <a:r>
              <a:rPr lang="en-US" altLang="ja-JP" sz="1600" dirty="0"/>
              <a:t>b</a:t>
            </a:r>
            <a:endParaRPr kumimoji="1" lang="ja-JP" altLang="en-US" sz="1600" dirty="0"/>
          </a:p>
        </p:txBody>
      </p:sp>
      <p:sp>
        <p:nvSpPr>
          <p:cNvPr id="48" name="テキスト ボックス 47"/>
          <p:cNvSpPr txBox="1"/>
          <p:nvPr/>
        </p:nvSpPr>
        <p:spPr>
          <a:xfrm>
            <a:off x="6504806" y="4582383"/>
            <a:ext cx="252028" cy="369332"/>
          </a:xfrm>
          <a:prstGeom prst="rect">
            <a:avLst/>
          </a:prstGeom>
          <a:noFill/>
        </p:spPr>
        <p:txBody>
          <a:bodyPr wrap="square" rtlCol="0">
            <a:spAutoFit/>
          </a:bodyPr>
          <a:lstStyle/>
          <a:p>
            <a:r>
              <a:rPr kumimoji="1" lang="en-US" altLang="ja-JP" dirty="0" smtClean="0"/>
              <a:t>a</a:t>
            </a:r>
            <a:endParaRPr kumimoji="1" lang="ja-JP" altLang="en-US" dirty="0"/>
          </a:p>
        </p:txBody>
      </p:sp>
      <p:sp>
        <p:nvSpPr>
          <p:cNvPr id="49" name="テキスト ボックス 48"/>
          <p:cNvSpPr txBox="1"/>
          <p:nvPr/>
        </p:nvSpPr>
        <p:spPr>
          <a:xfrm>
            <a:off x="6885079" y="4269739"/>
            <a:ext cx="252028" cy="400110"/>
          </a:xfrm>
          <a:prstGeom prst="rect">
            <a:avLst/>
          </a:prstGeom>
          <a:noFill/>
        </p:spPr>
        <p:txBody>
          <a:bodyPr wrap="square" rtlCol="0">
            <a:spAutoFit/>
          </a:bodyPr>
          <a:lstStyle/>
          <a:p>
            <a:r>
              <a:rPr kumimoji="1" lang="en-US" altLang="ja-JP" sz="2000" dirty="0" smtClean="0"/>
              <a:t>a</a:t>
            </a:r>
            <a:endParaRPr kumimoji="1" lang="ja-JP" altLang="en-US" sz="2000" dirty="0"/>
          </a:p>
        </p:txBody>
      </p:sp>
      <p:sp>
        <p:nvSpPr>
          <p:cNvPr id="50" name="テキスト ボックス 49"/>
          <p:cNvSpPr txBox="1"/>
          <p:nvPr/>
        </p:nvSpPr>
        <p:spPr>
          <a:xfrm>
            <a:off x="6845931" y="2740956"/>
            <a:ext cx="358789" cy="1015663"/>
          </a:xfrm>
          <a:prstGeom prst="rect">
            <a:avLst/>
          </a:prstGeom>
          <a:noFill/>
        </p:spPr>
        <p:txBody>
          <a:bodyPr wrap="square" rtlCol="0">
            <a:spAutoFit/>
          </a:bodyPr>
          <a:lstStyle/>
          <a:p>
            <a:r>
              <a:rPr lang="en-US" altLang="ja-JP" sz="2000" dirty="0" smtClean="0"/>
              <a:t>a</a:t>
            </a:r>
          </a:p>
          <a:p>
            <a:r>
              <a:rPr lang="en-US" altLang="ja-JP" sz="2000" dirty="0"/>
              <a:t>+</a:t>
            </a:r>
            <a:r>
              <a:rPr kumimoji="1" lang="en-US" altLang="ja-JP" sz="2000" dirty="0" smtClean="0"/>
              <a:t>b</a:t>
            </a:r>
            <a:endParaRPr kumimoji="1" lang="ja-JP" altLang="en-US" sz="2000" dirty="0"/>
          </a:p>
        </p:txBody>
      </p:sp>
      <p:sp>
        <p:nvSpPr>
          <p:cNvPr id="51" name="テキスト ボックス 50"/>
          <p:cNvSpPr txBox="1"/>
          <p:nvPr/>
        </p:nvSpPr>
        <p:spPr>
          <a:xfrm>
            <a:off x="6845931" y="1426358"/>
            <a:ext cx="252028" cy="400110"/>
          </a:xfrm>
          <a:prstGeom prst="rect">
            <a:avLst/>
          </a:prstGeom>
          <a:noFill/>
        </p:spPr>
        <p:txBody>
          <a:bodyPr wrap="square" rtlCol="0">
            <a:spAutoFit/>
          </a:bodyPr>
          <a:lstStyle/>
          <a:p>
            <a:r>
              <a:rPr lang="en-US" altLang="ja-JP" sz="2000" dirty="0"/>
              <a:t>d</a:t>
            </a:r>
            <a:endParaRPr kumimoji="1" lang="ja-JP" altLang="en-US" sz="2000" dirty="0"/>
          </a:p>
        </p:txBody>
      </p:sp>
      <p:sp>
        <p:nvSpPr>
          <p:cNvPr id="52" name="テキスト ボックス 51"/>
          <p:cNvSpPr txBox="1"/>
          <p:nvPr/>
        </p:nvSpPr>
        <p:spPr>
          <a:xfrm>
            <a:off x="6845931" y="2149067"/>
            <a:ext cx="252028" cy="400110"/>
          </a:xfrm>
          <a:prstGeom prst="rect">
            <a:avLst/>
          </a:prstGeom>
          <a:noFill/>
        </p:spPr>
        <p:txBody>
          <a:bodyPr wrap="square" rtlCol="0">
            <a:spAutoFit/>
          </a:bodyPr>
          <a:lstStyle/>
          <a:p>
            <a:r>
              <a:rPr lang="en-US" altLang="ja-JP" sz="2000" dirty="0"/>
              <a:t>c</a:t>
            </a:r>
            <a:endParaRPr kumimoji="1" lang="ja-JP" altLang="en-US" sz="2000" dirty="0"/>
          </a:p>
        </p:txBody>
      </p:sp>
      <p:sp>
        <p:nvSpPr>
          <p:cNvPr id="53" name="テキスト ボックス 52"/>
          <p:cNvSpPr txBox="1"/>
          <p:nvPr/>
        </p:nvSpPr>
        <p:spPr>
          <a:xfrm>
            <a:off x="5770933" y="932440"/>
            <a:ext cx="492443" cy="1540619"/>
          </a:xfrm>
          <a:prstGeom prst="rect">
            <a:avLst/>
          </a:prstGeom>
          <a:noFill/>
        </p:spPr>
        <p:txBody>
          <a:bodyPr vert="eaVert" wrap="square" rtlCol="0">
            <a:spAutoFit/>
          </a:bodyPr>
          <a:lstStyle/>
          <a:p>
            <a:r>
              <a:rPr kumimoji="1" lang="ja-JP" altLang="en-US" sz="2000" dirty="0" smtClean="0"/>
              <a:t>商品選択②</a:t>
            </a:r>
            <a:endParaRPr kumimoji="1" lang="ja-JP" altLang="en-US" sz="2000" dirty="0"/>
          </a:p>
        </p:txBody>
      </p:sp>
      <p:sp>
        <p:nvSpPr>
          <p:cNvPr id="54" name="テキスト ボックス 53"/>
          <p:cNvSpPr txBox="1"/>
          <p:nvPr/>
        </p:nvSpPr>
        <p:spPr>
          <a:xfrm>
            <a:off x="7258361" y="2161712"/>
            <a:ext cx="553998" cy="1468605"/>
          </a:xfrm>
          <a:prstGeom prst="rect">
            <a:avLst/>
          </a:prstGeom>
          <a:noFill/>
        </p:spPr>
        <p:txBody>
          <a:bodyPr vert="eaVert" wrap="square" rtlCol="0">
            <a:spAutoFit/>
          </a:bodyPr>
          <a:lstStyle/>
          <a:p>
            <a:r>
              <a:rPr kumimoji="1" lang="ja-JP" altLang="en-US" sz="2400" dirty="0" smtClean="0"/>
              <a:t>商品購入</a:t>
            </a:r>
            <a:endParaRPr kumimoji="1" lang="ja-JP" altLang="en-US" sz="2400" dirty="0"/>
          </a:p>
        </p:txBody>
      </p:sp>
      <p:sp>
        <p:nvSpPr>
          <p:cNvPr id="57" name="テキスト ボックス 56"/>
          <p:cNvSpPr txBox="1"/>
          <p:nvPr/>
        </p:nvSpPr>
        <p:spPr>
          <a:xfrm>
            <a:off x="1670277" y="1034589"/>
            <a:ext cx="446651" cy="461665"/>
          </a:xfrm>
          <a:prstGeom prst="rect">
            <a:avLst/>
          </a:prstGeom>
          <a:noFill/>
        </p:spPr>
        <p:txBody>
          <a:bodyPr wrap="square" rtlCol="0">
            <a:spAutoFit/>
          </a:bodyPr>
          <a:lstStyle/>
          <a:p>
            <a:r>
              <a:rPr kumimoji="1" lang="ja-JP" altLang="en-US" sz="2400" dirty="0" smtClean="0">
                <a:solidFill>
                  <a:srgbClr val="0070C0"/>
                </a:solidFill>
              </a:rPr>
              <a:t>Ｓ</a:t>
            </a:r>
            <a:endParaRPr kumimoji="1" lang="ja-JP" altLang="en-US" sz="2400" dirty="0">
              <a:solidFill>
                <a:srgbClr val="0070C0"/>
              </a:solidFill>
            </a:endParaRPr>
          </a:p>
        </p:txBody>
      </p:sp>
      <p:sp>
        <p:nvSpPr>
          <p:cNvPr id="58" name="テキスト ボックス 57"/>
          <p:cNvSpPr txBox="1"/>
          <p:nvPr/>
        </p:nvSpPr>
        <p:spPr>
          <a:xfrm>
            <a:off x="1612267" y="3889044"/>
            <a:ext cx="302841" cy="400110"/>
          </a:xfrm>
          <a:prstGeom prst="rect">
            <a:avLst/>
          </a:prstGeom>
          <a:noFill/>
        </p:spPr>
        <p:txBody>
          <a:bodyPr wrap="square" rtlCol="0">
            <a:spAutoFit/>
          </a:bodyPr>
          <a:lstStyle/>
          <a:p>
            <a:r>
              <a:rPr kumimoji="1" lang="ja-JP" altLang="en-US" sz="2000" dirty="0" smtClean="0">
                <a:solidFill>
                  <a:schemeClr val="tx2"/>
                </a:solidFill>
              </a:rPr>
              <a:t>Ｇ</a:t>
            </a:r>
            <a:endParaRPr kumimoji="1" lang="ja-JP" altLang="en-US" sz="2000" dirty="0">
              <a:solidFill>
                <a:schemeClr val="tx2"/>
              </a:solidFill>
            </a:endParaRPr>
          </a:p>
        </p:txBody>
      </p:sp>
      <p:sp>
        <p:nvSpPr>
          <p:cNvPr id="59" name="テキスト ボックス 58"/>
          <p:cNvSpPr txBox="1"/>
          <p:nvPr/>
        </p:nvSpPr>
        <p:spPr>
          <a:xfrm>
            <a:off x="5148266" y="4588721"/>
            <a:ext cx="900886" cy="369332"/>
          </a:xfrm>
          <a:prstGeom prst="rect">
            <a:avLst/>
          </a:prstGeom>
          <a:noFill/>
        </p:spPr>
        <p:txBody>
          <a:bodyPr wrap="square" rtlCol="0">
            <a:spAutoFit/>
          </a:bodyPr>
          <a:lstStyle/>
          <a:p>
            <a:r>
              <a:rPr lang="en-US" altLang="ja-JP" dirty="0" smtClean="0">
                <a:solidFill>
                  <a:schemeClr val="tx2"/>
                </a:solidFill>
              </a:rPr>
              <a:t>G</a:t>
            </a:r>
            <a:r>
              <a:rPr lang="ja-JP" altLang="en-US" dirty="0" smtClean="0">
                <a:solidFill>
                  <a:schemeClr val="tx2"/>
                </a:solidFill>
              </a:rPr>
              <a:t>１</a:t>
            </a:r>
            <a:endParaRPr kumimoji="1" lang="ja-JP" altLang="en-US" dirty="0">
              <a:solidFill>
                <a:schemeClr val="tx2"/>
              </a:solidFill>
            </a:endParaRPr>
          </a:p>
        </p:txBody>
      </p:sp>
      <p:sp>
        <p:nvSpPr>
          <p:cNvPr id="62" name="正方形/長方形 61"/>
          <p:cNvSpPr/>
          <p:nvPr/>
        </p:nvSpPr>
        <p:spPr>
          <a:xfrm>
            <a:off x="5834928" y="2255932"/>
            <a:ext cx="428448" cy="625071"/>
          </a:xfrm>
          <a:prstGeom prst="rect">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000" dirty="0" smtClean="0"/>
              <a:t>変更</a:t>
            </a:r>
            <a:endParaRPr kumimoji="1" lang="ja-JP" altLang="en-US" sz="2000" dirty="0"/>
          </a:p>
        </p:txBody>
      </p:sp>
      <p:sp>
        <p:nvSpPr>
          <p:cNvPr id="63" name="正方形/長方形 62"/>
          <p:cNvSpPr/>
          <p:nvPr/>
        </p:nvSpPr>
        <p:spPr>
          <a:xfrm>
            <a:off x="5834926" y="2989165"/>
            <a:ext cx="395233" cy="609793"/>
          </a:xfrm>
          <a:prstGeom prst="rect">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000" dirty="0" smtClean="0"/>
              <a:t>追加</a:t>
            </a:r>
            <a:endParaRPr kumimoji="1" lang="ja-JP" altLang="en-US" sz="2000" dirty="0"/>
          </a:p>
        </p:txBody>
      </p:sp>
      <p:sp>
        <p:nvSpPr>
          <p:cNvPr id="2" name="日付プレースホルダー 1"/>
          <p:cNvSpPr>
            <a:spLocks noGrp="1"/>
          </p:cNvSpPr>
          <p:nvPr>
            <p:ph type="dt" sz="half" idx="10"/>
          </p:nvPr>
        </p:nvSpPr>
        <p:spPr/>
        <p:txBody>
          <a:bodyPr/>
          <a:lstStyle/>
          <a:p>
            <a:fld id="{C7D5C3E6-813F-456E-A5DA-5D7F0F389282}" type="datetime1">
              <a:rPr kumimoji="1" lang="ja-JP" altLang="en-US" smtClean="0"/>
              <a:t>2013/12/18</a:t>
            </a:fld>
            <a:endParaRPr kumimoji="1" lang="ja-JP" altLang="en-US"/>
          </a:p>
        </p:txBody>
      </p:sp>
      <p:sp>
        <p:nvSpPr>
          <p:cNvPr id="3" name="スライド番号プレースホルダー 2"/>
          <p:cNvSpPr>
            <a:spLocks noGrp="1"/>
          </p:cNvSpPr>
          <p:nvPr>
            <p:ph type="sldNum" sz="quarter" idx="12"/>
          </p:nvPr>
        </p:nvSpPr>
        <p:spPr/>
        <p:txBody>
          <a:bodyPr/>
          <a:lstStyle/>
          <a:p>
            <a:fld id="{6C298445-82A3-4105-A96B-F08836EED490}" type="slidenum">
              <a:rPr kumimoji="1" lang="ja-JP" altLang="en-US" smtClean="0"/>
              <a:pPr/>
              <a:t>29</a:t>
            </a:fld>
            <a:endParaRPr kumimoji="1" lang="ja-JP" altLang="en-US"/>
          </a:p>
        </p:txBody>
      </p:sp>
      <p:sp>
        <p:nvSpPr>
          <p:cNvPr id="34" name="円/楕円 33"/>
          <p:cNvSpPr/>
          <p:nvPr/>
        </p:nvSpPr>
        <p:spPr>
          <a:xfrm>
            <a:off x="259052" y="826839"/>
            <a:ext cx="7677017" cy="1322228"/>
          </a:xfrm>
          <a:prstGeom prst="ellipse">
            <a:avLst/>
          </a:prstGeom>
          <a:no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7137687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1044034"/>
          </a:xfrm>
        </p:spPr>
        <p:txBody>
          <a:bodyPr/>
          <a:lstStyle/>
          <a:p>
            <a:r>
              <a:rPr kumimoji="1" lang="ja-JP" altLang="en-US" dirty="0" smtClean="0"/>
              <a:t>はじめに</a:t>
            </a:r>
            <a:endParaRPr kumimoji="1" lang="ja-JP" altLang="en-US" dirty="0"/>
          </a:p>
        </p:txBody>
      </p:sp>
      <p:sp>
        <p:nvSpPr>
          <p:cNvPr id="3" name="コンテンツ プレースホルダー 2"/>
          <p:cNvSpPr>
            <a:spLocks noGrp="1"/>
          </p:cNvSpPr>
          <p:nvPr>
            <p:ph idx="1"/>
          </p:nvPr>
        </p:nvSpPr>
        <p:spPr/>
        <p:txBody>
          <a:bodyPr>
            <a:normAutofit/>
          </a:bodyPr>
          <a:lstStyle/>
          <a:p>
            <a:pPr marL="457200" indent="-457200">
              <a:buFont typeface="Arial" pitchFamily="34" charset="0"/>
              <a:buChar char="•"/>
            </a:pPr>
            <a:r>
              <a:rPr lang="ja-JP" altLang="en-US" sz="2800" dirty="0" smtClean="0"/>
              <a:t>近頃、著しい駅の発展により駅ナカ、駅チカといった言葉を耳にするようになり、移動中にふらっと立ち寄る非計画購買が増加してきたように感じられ、実際に見てみると、駅の中の店舗も以前より充実してきたような印象を受ける。</a:t>
            </a:r>
            <a:endParaRPr lang="en-US" altLang="ja-JP" sz="2800" dirty="0" smtClean="0"/>
          </a:p>
          <a:p>
            <a:pPr marL="457200" indent="-457200">
              <a:buFont typeface="Arial" pitchFamily="34" charset="0"/>
              <a:buChar char="•"/>
            </a:pPr>
            <a:r>
              <a:rPr lang="ja-JP" altLang="en-US" sz="2800" dirty="0" smtClean="0"/>
              <a:t>そこで、本研究では駅に注目し、駅消費について研究していく。</a:t>
            </a:r>
            <a:endParaRPr kumimoji="1" lang="en-US" altLang="ja-JP" sz="2800" dirty="0" smtClean="0"/>
          </a:p>
        </p:txBody>
      </p:sp>
      <p:sp>
        <p:nvSpPr>
          <p:cNvPr id="4" name="日付プレースホルダー 3"/>
          <p:cNvSpPr>
            <a:spLocks noGrp="1"/>
          </p:cNvSpPr>
          <p:nvPr>
            <p:ph type="dt" sz="half" idx="10"/>
          </p:nvPr>
        </p:nvSpPr>
        <p:spPr/>
        <p:txBody>
          <a:bodyPr/>
          <a:lstStyle/>
          <a:p>
            <a:fld id="{B3582576-F06D-421A-8EA0-3965408094C1}"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a:t>
            </a:fld>
            <a:endParaRPr kumimoji="1" lang="ja-JP" altLang="en-US" dirty="0"/>
          </a:p>
        </p:txBody>
      </p:sp>
    </p:spTree>
    <p:extLst>
      <p:ext uri="{BB962C8B-B14F-4D97-AF65-F5344CB8AC3E}">
        <p14:creationId xmlns:p14="http://schemas.microsoft.com/office/powerpoint/2010/main" val="7965631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74848" y="116632"/>
            <a:ext cx="8229600" cy="576063"/>
          </a:xfrm>
        </p:spPr>
        <p:txBody>
          <a:bodyPr>
            <a:normAutofit lnSpcReduction="10000"/>
          </a:bodyPr>
          <a:lstStyle/>
          <a:p>
            <a:pPr marL="0" indent="0">
              <a:buNone/>
            </a:pPr>
            <a:r>
              <a:rPr kumimoji="1" lang="ja-JP" altLang="en-US" sz="2800" dirty="0" smtClean="0">
                <a:solidFill>
                  <a:srgbClr val="FF0000"/>
                </a:solidFill>
              </a:rPr>
              <a:t>Ｓの衝動買い購買行動モデル</a:t>
            </a:r>
            <a:endParaRPr kumimoji="1" lang="en-US" altLang="ja-JP" sz="2800" dirty="0" smtClean="0">
              <a:solidFill>
                <a:srgbClr val="FF0000"/>
              </a:solidFill>
            </a:endParaRPr>
          </a:p>
          <a:p>
            <a:pPr marL="0" indent="0">
              <a:buNone/>
            </a:pPr>
            <a:endParaRPr kumimoji="1" lang="ja-JP" altLang="en-US" sz="2800" dirty="0"/>
          </a:p>
        </p:txBody>
      </p:sp>
      <p:sp>
        <p:nvSpPr>
          <p:cNvPr id="4" name="正方形/長方形 3"/>
          <p:cNvSpPr/>
          <p:nvPr/>
        </p:nvSpPr>
        <p:spPr>
          <a:xfrm>
            <a:off x="996777" y="1628800"/>
            <a:ext cx="1008112" cy="2592288"/>
          </a:xfrm>
          <a:prstGeom prst="rect">
            <a:avLst/>
          </a:prstGeom>
          <a:solidFill>
            <a:schemeClr val="accent4">
              <a:lumMod val="20000"/>
              <a:lumOff val="80000"/>
            </a:schemeClr>
          </a:solidFill>
          <a:ln/>
        </p:spPr>
        <p:style>
          <a:lnRef idx="1">
            <a:schemeClr val="accent5"/>
          </a:lnRef>
          <a:fillRef idx="2">
            <a:schemeClr val="accent5"/>
          </a:fillRef>
          <a:effectRef idx="1">
            <a:schemeClr val="accent5"/>
          </a:effectRef>
          <a:fontRef idx="minor">
            <a:schemeClr val="dk1"/>
          </a:fontRef>
        </p:style>
        <p:txBody>
          <a:bodyPr vert="eaVert" rtlCol="0" anchor="ctr"/>
          <a:lstStyle/>
          <a:p>
            <a:pPr algn="ctr"/>
            <a:r>
              <a:rPr kumimoji="1" lang="ja-JP" altLang="en-US" sz="2800" dirty="0" smtClean="0">
                <a:solidFill>
                  <a:schemeClr val="tx1"/>
                </a:solidFill>
              </a:rPr>
              <a:t>店舗接触（来店）</a:t>
            </a:r>
            <a:endParaRPr kumimoji="1" lang="ja-JP" altLang="en-US" sz="2800" dirty="0">
              <a:solidFill>
                <a:schemeClr val="tx1"/>
              </a:solidFill>
            </a:endParaRPr>
          </a:p>
        </p:txBody>
      </p:sp>
      <p:sp>
        <p:nvSpPr>
          <p:cNvPr id="5" name="正方形/長方形 4"/>
          <p:cNvSpPr/>
          <p:nvPr/>
        </p:nvSpPr>
        <p:spPr>
          <a:xfrm>
            <a:off x="2987824" y="1628799"/>
            <a:ext cx="1008112" cy="2633399"/>
          </a:xfrm>
          <a:prstGeom prst="rect">
            <a:avLst/>
          </a:prstGeom>
          <a:ln/>
        </p:spPr>
        <p:style>
          <a:lnRef idx="2">
            <a:schemeClr val="accent2"/>
          </a:lnRef>
          <a:fillRef idx="1">
            <a:schemeClr val="lt1"/>
          </a:fillRef>
          <a:effectRef idx="0">
            <a:schemeClr val="accent2"/>
          </a:effectRef>
          <a:fontRef idx="minor">
            <a:schemeClr val="dk1"/>
          </a:fontRef>
        </p:style>
        <p:txBody>
          <a:bodyPr vert="eaVert" rtlCol="0" anchor="ctr"/>
          <a:lstStyle/>
          <a:p>
            <a:pPr algn="ctr"/>
            <a:r>
              <a:rPr lang="ja-JP" altLang="en-US" sz="2800" dirty="0">
                <a:solidFill>
                  <a:schemeClr val="tx1"/>
                </a:solidFill>
              </a:rPr>
              <a:t>商品</a:t>
            </a:r>
            <a:r>
              <a:rPr kumimoji="1" lang="ja-JP" altLang="en-US" sz="2800" dirty="0" smtClean="0">
                <a:solidFill>
                  <a:schemeClr val="tx1"/>
                </a:solidFill>
              </a:rPr>
              <a:t>必要認知</a:t>
            </a:r>
            <a:endParaRPr kumimoji="1" lang="ja-JP" altLang="en-US" sz="2800" dirty="0">
              <a:solidFill>
                <a:schemeClr val="tx1"/>
              </a:solidFill>
            </a:endParaRPr>
          </a:p>
        </p:txBody>
      </p:sp>
      <p:sp>
        <p:nvSpPr>
          <p:cNvPr id="6" name="正方形/長方形 5"/>
          <p:cNvSpPr/>
          <p:nvPr/>
        </p:nvSpPr>
        <p:spPr>
          <a:xfrm>
            <a:off x="4860032" y="1628799"/>
            <a:ext cx="1008112" cy="2633399"/>
          </a:xfrm>
          <a:prstGeom prst="rect">
            <a:avLst/>
          </a:prstGeom>
          <a:solidFill>
            <a:schemeClr val="accent4">
              <a:lumMod val="20000"/>
              <a:lumOff val="80000"/>
            </a:schemeClr>
          </a:solidFill>
          <a:ln/>
        </p:spPr>
        <p:style>
          <a:lnRef idx="1">
            <a:schemeClr val="accent5"/>
          </a:lnRef>
          <a:fillRef idx="2">
            <a:schemeClr val="accent5"/>
          </a:fillRef>
          <a:effectRef idx="1">
            <a:schemeClr val="accent5"/>
          </a:effectRef>
          <a:fontRef idx="minor">
            <a:schemeClr val="dk1"/>
          </a:fontRef>
        </p:style>
        <p:txBody>
          <a:bodyPr vert="eaVert" rtlCol="0" anchor="ctr"/>
          <a:lstStyle/>
          <a:p>
            <a:pPr algn="ctr"/>
            <a:r>
              <a:rPr kumimoji="1" lang="ja-JP" altLang="en-US" sz="2800" dirty="0" smtClean="0">
                <a:solidFill>
                  <a:schemeClr val="tx1"/>
                </a:solidFill>
              </a:rPr>
              <a:t>商品選択</a:t>
            </a:r>
            <a:endParaRPr kumimoji="1" lang="ja-JP" altLang="en-US" sz="2800" dirty="0">
              <a:solidFill>
                <a:schemeClr val="tx1"/>
              </a:solidFill>
            </a:endParaRPr>
          </a:p>
        </p:txBody>
      </p:sp>
      <p:sp>
        <p:nvSpPr>
          <p:cNvPr id="7" name="正方形/長方形 6"/>
          <p:cNvSpPr/>
          <p:nvPr/>
        </p:nvSpPr>
        <p:spPr>
          <a:xfrm>
            <a:off x="7092280" y="1628799"/>
            <a:ext cx="1008112" cy="2652199"/>
          </a:xfrm>
          <a:prstGeom prst="rect">
            <a:avLst/>
          </a:prstGeom>
          <a:ln/>
        </p:spPr>
        <p:style>
          <a:lnRef idx="1">
            <a:schemeClr val="accent2"/>
          </a:lnRef>
          <a:fillRef idx="2">
            <a:schemeClr val="accent2"/>
          </a:fillRef>
          <a:effectRef idx="1">
            <a:schemeClr val="accent2"/>
          </a:effectRef>
          <a:fontRef idx="minor">
            <a:schemeClr val="dk1"/>
          </a:fontRef>
        </p:style>
        <p:txBody>
          <a:bodyPr vert="eaVert" rtlCol="0" anchor="ctr"/>
          <a:lstStyle/>
          <a:p>
            <a:pPr algn="ctr"/>
            <a:r>
              <a:rPr kumimoji="1" lang="ja-JP" altLang="en-US" sz="2800" dirty="0" smtClean="0">
                <a:solidFill>
                  <a:schemeClr val="tx1"/>
                </a:solidFill>
              </a:rPr>
              <a:t>商品購入</a:t>
            </a:r>
            <a:endParaRPr kumimoji="1" lang="ja-JP" altLang="en-US" sz="2800" dirty="0">
              <a:solidFill>
                <a:schemeClr val="tx1"/>
              </a:solidFill>
            </a:endParaRPr>
          </a:p>
        </p:txBody>
      </p:sp>
      <p:sp>
        <p:nvSpPr>
          <p:cNvPr id="9" name="右矢印 8"/>
          <p:cNvSpPr/>
          <p:nvPr/>
        </p:nvSpPr>
        <p:spPr>
          <a:xfrm>
            <a:off x="2166229" y="2753524"/>
            <a:ext cx="648072" cy="383947"/>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右矢印 9"/>
          <p:cNvSpPr/>
          <p:nvPr/>
        </p:nvSpPr>
        <p:spPr>
          <a:xfrm>
            <a:off x="6023351" y="2733602"/>
            <a:ext cx="648072" cy="383947"/>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右矢印 10"/>
          <p:cNvSpPr/>
          <p:nvPr/>
        </p:nvSpPr>
        <p:spPr>
          <a:xfrm>
            <a:off x="4067944" y="2732970"/>
            <a:ext cx="648072" cy="383947"/>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日付プレースホルダー 12"/>
          <p:cNvSpPr>
            <a:spLocks noGrp="1"/>
          </p:cNvSpPr>
          <p:nvPr>
            <p:ph type="dt" sz="half" idx="10"/>
          </p:nvPr>
        </p:nvSpPr>
        <p:spPr/>
        <p:txBody>
          <a:bodyPr/>
          <a:lstStyle/>
          <a:p>
            <a:fld id="{968D47BA-15D5-47A3-BCF3-32D06A281934}" type="datetime1">
              <a:rPr kumimoji="1" lang="ja-JP" altLang="en-US" smtClean="0"/>
              <a:t>2013/12/18</a:t>
            </a:fld>
            <a:endParaRPr kumimoji="1" lang="ja-JP" altLang="en-US" dirty="0"/>
          </a:p>
        </p:txBody>
      </p:sp>
      <p:sp>
        <p:nvSpPr>
          <p:cNvPr id="14" name="スライド番号プレースホルダー 13"/>
          <p:cNvSpPr>
            <a:spLocks noGrp="1"/>
          </p:cNvSpPr>
          <p:nvPr>
            <p:ph type="sldNum" sz="quarter" idx="12"/>
          </p:nvPr>
        </p:nvSpPr>
        <p:spPr/>
        <p:txBody>
          <a:bodyPr/>
          <a:lstStyle/>
          <a:p>
            <a:fld id="{6C298445-82A3-4105-A96B-F08836EED490}" type="slidenum">
              <a:rPr kumimoji="1" lang="ja-JP" altLang="en-US" smtClean="0"/>
              <a:pPr/>
              <a:t>30</a:t>
            </a:fld>
            <a:endParaRPr kumimoji="1" lang="ja-JP" altLang="en-US"/>
          </a:p>
        </p:txBody>
      </p:sp>
      <p:cxnSp>
        <p:nvCxnSpPr>
          <p:cNvPr id="15" name="直線コネクタ 14"/>
          <p:cNvCxnSpPr/>
          <p:nvPr/>
        </p:nvCxnSpPr>
        <p:spPr>
          <a:xfrm>
            <a:off x="6894512" y="1556792"/>
            <a:ext cx="0" cy="302433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4391980" y="4591397"/>
            <a:ext cx="4212468" cy="101566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kumimoji="1" lang="ja-JP" altLang="en-US" sz="2000" dirty="0" smtClean="0"/>
              <a:t>購買にまで至らなくても</a:t>
            </a:r>
            <a:r>
              <a:rPr kumimoji="1" lang="ja-JP" altLang="en-US" sz="2000" u="sng" dirty="0" smtClean="0">
                <a:solidFill>
                  <a:srgbClr val="7030A0"/>
                </a:solidFill>
              </a:rPr>
              <a:t>その店舗の商品を欲しい・良いな、気分転換になったな</a:t>
            </a:r>
            <a:r>
              <a:rPr lang="ja-JP" altLang="en-US" sz="2000" dirty="0" smtClean="0"/>
              <a:t>と消費者</a:t>
            </a:r>
            <a:r>
              <a:rPr lang="ja-JP" altLang="en-US" sz="2000" dirty="0"/>
              <a:t>が</a:t>
            </a:r>
            <a:r>
              <a:rPr lang="ja-JP" altLang="en-US" sz="2000" dirty="0" smtClean="0"/>
              <a:t>感じる</a:t>
            </a:r>
            <a:endParaRPr lang="ja-JP" altLang="en-US" sz="2000" dirty="0"/>
          </a:p>
        </p:txBody>
      </p:sp>
      <p:sp>
        <p:nvSpPr>
          <p:cNvPr id="19" name="右中かっこ 18"/>
          <p:cNvSpPr/>
          <p:nvPr/>
        </p:nvSpPr>
        <p:spPr>
          <a:xfrm rot="5400000">
            <a:off x="3366046" y="1518034"/>
            <a:ext cx="576064" cy="5694140"/>
          </a:xfrm>
          <a:prstGeom prst="rightBrace">
            <a:avLst>
              <a:gd name="adj1" fmla="val 8333"/>
              <a:gd name="adj2" fmla="val 65125"/>
            </a:avLst>
          </a:pr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 name="テキスト ボックス 19"/>
          <p:cNvSpPr txBox="1"/>
          <p:nvPr/>
        </p:nvSpPr>
        <p:spPr>
          <a:xfrm>
            <a:off x="759389" y="4729896"/>
            <a:ext cx="3470139" cy="707886"/>
          </a:xfrm>
          <a:prstGeom prst="rect">
            <a:avLst/>
          </a:prstGeom>
          <a:noFill/>
          <a:ln w="28575">
            <a:solidFill>
              <a:srgbClr val="00B050"/>
            </a:solidFill>
          </a:ln>
        </p:spPr>
        <p:txBody>
          <a:bodyPr wrap="square" rtlCol="0">
            <a:spAutoFit/>
          </a:bodyPr>
          <a:lstStyle/>
          <a:p>
            <a:r>
              <a:rPr kumimoji="1" lang="ja-JP" altLang="en-US" sz="2000" dirty="0" smtClean="0"/>
              <a:t>本来のブランドのもつイメージをより正確に短時間で伝える</a:t>
            </a:r>
            <a:endParaRPr kumimoji="1" lang="ja-JP" altLang="en-US" sz="2000" dirty="0"/>
          </a:p>
        </p:txBody>
      </p:sp>
      <p:sp>
        <p:nvSpPr>
          <p:cNvPr id="21" name="ストライプ矢印 20"/>
          <p:cNvSpPr/>
          <p:nvPr/>
        </p:nvSpPr>
        <p:spPr>
          <a:xfrm>
            <a:off x="807008" y="5724609"/>
            <a:ext cx="596640" cy="32046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ストライプ矢印 21"/>
          <p:cNvSpPr/>
          <p:nvPr/>
        </p:nvSpPr>
        <p:spPr>
          <a:xfrm>
            <a:off x="4391980" y="5716778"/>
            <a:ext cx="596640" cy="32046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1403648" y="5667908"/>
            <a:ext cx="2664296" cy="523220"/>
          </a:xfrm>
          <a:prstGeom prst="rect">
            <a:avLst/>
          </a:prstGeom>
          <a:noFill/>
        </p:spPr>
        <p:txBody>
          <a:bodyPr wrap="square" rtlCol="0">
            <a:spAutoFit/>
          </a:bodyPr>
          <a:lstStyle/>
          <a:p>
            <a:r>
              <a:rPr kumimoji="1" lang="ja-JP" altLang="en-US" sz="2800" dirty="0" smtClean="0"/>
              <a:t>広告宣伝効果</a:t>
            </a:r>
            <a:endParaRPr kumimoji="1" lang="ja-JP" altLang="en-US" sz="2800" dirty="0"/>
          </a:p>
        </p:txBody>
      </p:sp>
      <p:sp>
        <p:nvSpPr>
          <p:cNvPr id="24" name="テキスト ボックス 23"/>
          <p:cNvSpPr txBox="1"/>
          <p:nvPr/>
        </p:nvSpPr>
        <p:spPr>
          <a:xfrm>
            <a:off x="5015239" y="5623230"/>
            <a:ext cx="2664296" cy="523220"/>
          </a:xfrm>
          <a:prstGeom prst="rect">
            <a:avLst/>
          </a:prstGeom>
          <a:noFill/>
        </p:spPr>
        <p:txBody>
          <a:bodyPr wrap="square" rtlCol="0">
            <a:spAutoFit/>
          </a:bodyPr>
          <a:lstStyle/>
          <a:p>
            <a:r>
              <a:rPr kumimoji="1" lang="ja-JP" altLang="en-US" sz="2800" dirty="0" smtClean="0"/>
              <a:t>広告宣伝効果</a:t>
            </a:r>
            <a:endParaRPr kumimoji="1" lang="ja-JP" altLang="en-US" sz="2800" dirty="0"/>
          </a:p>
        </p:txBody>
      </p:sp>
      <p:sp>
        <p:nvSpPr>
          <p:cNvPr id="16" name="曲折矢印 15"/>
          <p:cNvSpPr/>
          <p:nvPr/>
        </p:nvSpPr>
        <p:spPr>
          <a:xfrm rot="16200000" flipH="1">
            <a:off x="463846" y="1049040"/>
            <a:ext cx="924782" cy="810810"/>
          </a:xfrm>
          <a:prstGeom prst="bentArrow">
            <a:avLst/>
          </a:prstGeom>
          <a:solidFill>
            <a:srgbClr val="F204E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8" name="テキスト ボックス 17"/>
          <p:cNvSpPr txBox="1"/>
          <p:nvPr/>
        </p:nvSpPr>
        <p:spPr>
          <a:xfrm>
            <a:off x="1341234" y="841390"/>
            <a:ext cx="4166870" cy="400110"/>
          </a:xfrm>
          <a:prstGeom prst="rect">
            <a:avLst/>
          </a:prstGeom>
          <a:noFill/>
          <a:ln w="28575">
            <a:solidFill>
              <a:srgbClr val="F204E1"/>
            </a:solidFill>
          </a:ln>
        </p:spPr>
        <p:txBody>
          <a:bodyPr wrap="square" rtlCol="0">
            <a:spAutoFit/>
          </a:bodyPr>
          <a:lstStyle/>
          <a:p>
            <a:r>
              <a:rPr lang="ja-JP" altLang="en-US" sz="2000" dirty="0"/>
              <a:t>移動中</a:t>
            </a:r>
            <a:r>
              <a:rPr lang="ja-JP" altLang="en-US" sz="2000" dirty="0" smtClean="0"/>
              <a:t>の消費者に対して入店を促す</a:t>
            </a:r>
            <a:endParaRPr kumimoji="1" lang="ja-JP" altLang="en-US" sz="2000" dirty="0"/>
          </a:p>
        </p:txBody>
      </p:sp>
      <p:sp>
        <p:nvSpPr>
          <p:cNvPr id="25" name="ストライプ矢印 24"/>
          <p:cNvSpPr/>
          <p:nvPr/>
        </p:nvSpPr>
        <p:spPr>
          <a:xfrm>
            <a:off x="5569824" y="831822"/>
            <a:ext cx="596640" cy="32046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6167492" y="718280"/>
            <a:ext cx="2664296" cy="523220"/>
          </a:xfrm>
          <a:prstGeom prst="rect">
            <a:avLst/>
          </a:prstGeom>
          <a:noFill/>
        </p:spPr>
        <p:txBody>
          <a:bodyPr wrap="square" rtlCol="0">
            <a:spAutoFit/>
          </a:bodyPr>
          <a:lstStyle/>
          <a:p>
            <a:r>
              <a:rPr kumimoji="1" lang="ja-JP" altLang="en-US" sz="2800" dirty="0" smtClean="0"/>
              <a:t>広告宣伝効果</a:t>
            </a:r>
            <a:endParaRPr kumimoji="1" lang="ja-JP" altLang="en-US" sz="2800" dirty="0"/>
          </a:p>
        </p:txBody>
      </p:sp>
    </p:spTree>
    <p:extLst>
      <p:ext uri="{BB962C8B-B14F-4D97-AF65-F5344CB8AC3E}">
        <p14:creationId xmlns:p14="http://schemas.microsoft.com/office/powerpoint/2010/main" val="15099742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0227" y="188640"/>
            <a:ext cx="5791200" cy="648072"/>
          </a:xfrm>
        </p:spPr>
        <p:txBody>
          <a:bodyPr>
            <a:normAutofit/>
          </a:bodyPr>
          <a:lstStyle/>
          <a:p>
            <a:r>
              <a:rPr kumimoji="1" lang="ja-JP" altLang="en-US" dirty="0" smtClean="0"/>
              <a:t>実地調査（２０１３</a:t>
            </a:r>
            <a:r>
              <a:rPr kumimoji="1" lang="en-US" altLang="ja-JP" dirty="0" smtClean="0"/>
              <a:t>/</a:t>
            </a:r>
            <a:r>
              <a:rPr kumimoji="1" lang="ja-JP" altLang="en-US" dirty="0" smtClean="0"/>
              <a:t>１１</a:t>
            </a:r>
            <a:r>
              <a:rPr kumimoji="1" lang="en-US" altLang="ja-JP" dirty="0" smtClean="0"/>
              <a:t>/</a:t>
            </a:r>
            <a:r>
              <a:rPr kumimoji="1" lang="ja-JP" altLang="en-US" dirty="0" smtClean="0"/>
              <a:t>９、１０）</a:t>
            </a:r>
            <a:endParaRPr kumimoji="1" lang="ja-JP" altLang="en-US" dirty="0"/>
          </a:p>
        </p:txBody>
      </p:sp>
      <p:sp>
        <p:nvSpPr>
          <p:cNvPr id="3" name="コンテンツ プレースホルダー 2"/>
          <p:cNvSpPr>
            <a:spLocks noGrp="1"/>
          </p:cNvSpPr>
          <p:nvPr>
            <p:ph idx="1"/>
          </p:nvPr>
        </p:nvSpPr>
        <p:spPr>
          <a:xfrm>
            <a:off x="397051" y="1052736"/>
            <a:ext cx="7620000" cy="5184576"/>
          </a:xfrm>
        </p:spPr>
        <p:txBody>
          <a:bodyPr>
            <a:normAutofit fontScale="85000" lnSpcReduction="20000"/>
          </a:bodyPr>
          <a:lstStyle/>
          <a:p>
            <a:r>
              <a:rPr lang="ja-JP" altLang="en-US" sz="2400" dirty="0" smtClean="0"/>
              <a:t>働く女性</a:t>
            </a:r>
            <a:r>
              <a:rPr kumimoji="1" lang="ja-JP" altLang="en-US" sz="2400" dirty="0" smtClean="0"/>
              <a:t>をターゲットとする</a:t>
            </a:r>
            <a:r>
              <a:rPr lang="ja-JP" altLang="en-US" sz="2400" dirty="0"/>
              <a:t>以下の</a:t>
            </a:r>
            <a:r>
              <a:rPr kumimoji="1" lang="ja-JP" altLang="en-US" sz="2400" dirty="0" smtClean="0"/>
              <a:t>ブランドを</a:t>
            </a:r>
            <a:r>
              <a:rPr lang="ja-JP" altLang="en-US" sz="2400" dirty="0"/>
              <a:t>対象</a:t>
            </a:r>
            <a:r>
              <a:rPr lang="ja-JP" altLang="en-US" sz="2400" dirty="0" smtClean="0"/>
              <a:t>に実地観察調査</a:t>
            </a:r>
            <a:r>
              <a:rPr kumimoji="1" lang="ja-JP" altLang="en-US" sz="2400" dirty="0" smtClean="0"/>
              <a:t>。</a:t>
            </a:r>
            <a:endParaRPr kumimoji="1" lang="en-US" altLang="ja-JP" sz="2400" dirty="0" smtClean="0"/>
          </a:p>
          <a:p>
            <a:r>
              <a:rPr lang="ja-JP" altLang="en-US" sz="2400" dirty="0" smtClean="0"/>
              <a:t>＜時間帯</a:t>
            </a:r>
            <a:r>
              <a:rPr lang="ja-JP" altLang="en-US" sz="2400" dirty="0"/>
              <a:t>＞</a:t>
            </a:r>
            <a:endParaRPr lang="en-US" altLang="ja-JP" sz="2400" dirty="0" smtClean="0"/>
          </a:p>
          <a:p>
            <a:r>
              <a:rPr lang="ja-JP" altLang="en-US" sz="2400" dirty="0" smtClean="0"/>
              <a:t>　</a:t>
            </a:r>
            <a:r>
              <a:rPr lang="en-US" altLang="ja-JP" sz="2400" dirty="0" smtClean="0"/>
              <a:t>11</a:t>
            </a:r>
            <a:r>
              <a:rPr lang="ja-JP" altLang="en-US" sz="2400" dirty="0" smtClean="0"/>
              <a:t>時～</a:t>
            </a:r>
            <a:r>
              <a:rPr lang="en-US" altLang="ja-JP" sz="2400" dirty="0"/>
              <a:t>21</a:t>
            </a:r>
            <a:r>
              <a:rPr lang="ja-JP" altLang="en-US" sz="2400" dirty="0" smtClean="0"/>
              <a:t>時</a:t>
            </a:r>
            <a:endParaRPr lang="en-US" altLang="ja-JP" sz="2400" dirty="0" smtClean="0"/>
          </a:p>
          <a:p>
            <a:r>
              <a:rPr lang="ja-JP" altLang="en-US" sz="2400" dirty="0"/>
              <a:t>＜</a:t>
            </a:r>
            <a:r>
              <a:rPr lang="ja-JP" altLang="en-US" sz="2400" dirty="0" smtClean="0"/>
              <a:t>場所＞</a:t>
            </a:r>
            <a:endParaRPr lang="en-US" altLang="ja-JP" sz="2400" dirty="0" smtClean="0"/>
          </a:p>
          <a:p>
            <a:r>
              <a:rPr lang="ja-JP" altLang="en-US" sz="2400" dirty="0" smtClean="0"/>
              <a:t>　エチカ池袋、表参道</a:t>
            </a:r>
            <a:endParaRPr lang="en-US" altLang="ja-JP" sz="2400" dirty="0" smtClean="0"/>
          </a:p>
          <a:p>
            <a:r>
              <a:rPr lang="ja-JP" altLang="en-US" sz="2400" dirty="0" smtClean="0"/>
              <a:t>　エチカフィット銀座</a:t>
            </a:r>
            <a:r>
              <a:rPr lang="ja-JP" altLang="en-US" sz="2400" dirty="0"/>
              <a:t>、</a:t>
            </a:r>
            <a:r>
              <a:rPr lang="ja-JP" altLang="en-US" sz="2400" dirty="0" smtClean="0"/>
              <a:t>上野</a:t>
            </a:r>
            <a:endParaRPr lang="en-US" altLang="ja-JP" sz="2400" dirty="0" smtClean="0"/>
          </a:p>
          <a:p>
            <a:r>
              <a:rPr lang="ja-JP" altLang="en-US" sz="2400" dirty="0" smtClean="0"/>
              <a:t>　エキュート大宮</a:t>
            </a:r>
            <a:endParaRPr lang="en-US" altLang="ja-JP" sz="2400" dirty="0" smtClean="0"/>
          </a:p>
          <a:p>
            <a:r>
              <a:rPr lang="ja-JP" altLang="en-US" sz="2400" dirty="0"/>
              <a:t>＜</a:t>
            </a:r>
            <a:r>
              <a:rPr lang="ja-JP" altLang="en-US" sz="2400" dirty="0" smtClean="0"/>
              <a:t>ブランド＞</a:t>
            </a:r>
            <a:endParaRPr lang="en-US" altLang="ja-JP" sz="2400" dirty="0"/>
          </a:p>
          <a:p>
            <a:pPr marL="342900" indent="-342900">
              <a:buFont typeface="Arial" panose="020B0604020202020204" pitchFamily="34" charset="0"/>
              <a:buChar char="•"/>
            </a:pPr>
            <a:r>
              <a:rPr lang="en-US" altLang="ja-JP" dirty="0" smtClean="0"/>
              <a:t>e</a:t>
            </a:r>
            <a:r>
              <a:rPr kumimoji="1" lang="en-US" altLang="ja-JP" dirty="0" smtClean="0"/>
              <a:t>ar</a:t>
            </a:r>
          </a:p>
          <a:p>
            <a:pPr marL="342900" indent="-342900">
              <a:buFont typeface="Arial" panose="020B0604020202020204" pitchFamily="34" charset="0"/>
              <a:buChar char="•"/>
            </a:pPr>
            <a:r>
              <a:rPr lang="en-US" altLang="ja-JP" dirty="0" smtClean="0"/>
              <a:t>UNITED  ARROWS</a:t>
            </a:r>
          </a:p>
          <a:p>
            <a:pPr marL="342900" indent="-342900">
              <a:buFont typeface="Arial" panose="020B0604020202020204" pitchFamily="34" charset="0"/>
              <a:buChar char="•"/>
            </a:pPr>
            <a:r>
              <a:rPr kumimoji="1" lang="en-US" altLang="ja-JP" dirty="0" smtClean="0"/>
              <a:t>INDEX</a:t>
            </a:r>
          </a:p>
          <a:p>
            <a:pPr marL="342900" indent="-342900">
              <a:buFont typeface="Arial" panose="020B0604020202020204" pitchFamily="34" charset="0"/>
              <a:buChar char="•"/>
            </a:pPr>
            <a:r>
              <a:rPr lang="en-US" altLang="ja-JP" dirty="0" smtClean="0"/>
              <a:t>KBF</a:t>
            </a:r>
          </a:p>
          <a:p>
            <a:pPr marL="342900" indent="-342900">
              <a:buFont typeface="Arial" panose="020B0604020202020204" pitchFamily="34" charset="0"/>
              <a:buChar char="•"/>
            </a:pPr>
            <a:r>
              <a:rPr kumimoji="1" lang="en-US" altLang="ja-JP" dirty="0" smtClean="0"/>
              <a:t>URBAN  RESEARCH</a:t>
            </a:r>
          </a:p>
          <a:p>
            <a:pPr marL="342900" indent="-342900">
              <a:buFont typeface="Arial" panose="020B0604020202020204" pitchFamily="34" charset="0"/>
              <a:buChar char="•"/>
            </a:pPr>
            <a:r>
              <a:rPr lang="en-US" altLang="ja-JP" dirty="0" err="1" smtClean="0"/>
              <a:t>Chambre</a:t>
            </a:r>
            <a:r>
              <a:rPr lang="en-US" altLang="ja-JP" dirty="0" smtClean="0"/>
              <a:t>  de  </a:t>
            </a:r>
            <a:r>
              <a:rPr lang="en-US" altLang="ja-JP" dirty="0" err="1" smtClean="0"/>
              <a:t>charme</a:t>
            </a:r>
            <a:endParaRPr kumimoji="1"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FF9DF490-F184-4BBC-9E0C-E9B09AD7081C}"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31</a:t>
            </a:fld>
            <a:endParaRPr kumimoji="1" lang="ja-JP" altLang="en-US"/>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216" y="4610207"/>
            <a:ext cx="1361085" cy="1011617"/>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145" y="3026737"/>
            <a:ext cx="1528564" cy="1146423"/>
          </a:xfrm>
          <a:prstGeom prst="rect">
            <a:avLst/>
          </a:prstGeom>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70414" y="3026737"/>
            <a:ext cx="1287560" cy="1279488"/>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34700" y="2158090"/>
            <a:ext cx="3586436" cy="605211"/>
          </a:xfrm>
          <a:prstGeom prst="rect">
            <a:avLst/>
          </a:prstGeom>
        </p:spPr>
      </p:pic>
      <p:pic>
        <p:nvPicPr>
          <p:cNvPr id="10" name="図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0309" y="3077786"/>
            <a:ext cx="1428749" cy="1095374"/>
          </a:xfrm>
          <a:prstGeom prst="rect">
            <a:avLst/>
          </a:prstGeom>
        </p:spPr>
      </p:pic>
      <p:pic>
        <p:nvPicPr>
          <p:cNvPr id="11" name="図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01191" y="4376945"/>
            <a:ext cx="2026727" cy="1416478"/>
          </a:xfrm>
          <a:prstGeom prst="rect">
            <a:avLst/>
          </a:prstGeom>
        </p:spPr>
      </p:pic>
      <p:sp>
        <p:nvSpPr>
          <p:cNvPr id="12" name="角丸四角形 11"/>
          <p:cNvSpPr/>
          <p:nvPr/>
        </p:nvSpPr>
        <p:spPr>
          <a:xfrm>
            <a:off x="3536554" y="1704313"/>
            <a:ext cx="4968552" cy="43924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068066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6995120" cy="1371600"/>
          </a:xfrm>
        </p:spPr>
        <p:txBody>
          <a:bodyPr/>
          <a:lstStyle/>
          <a:p>
            <a:r>
              <a:rPr kumimoji="1" lang="ja-JP" altLang="en-US" dirty="0" smtClean="0"/>
              <a:t>実地調査から</a:t>
            </a:r>
            <a:r>
              <a:rPr kumimoji="1" lang="en-US" altLang="ja-JP" dirty="0" smtClean="0"/>
              <a:t/>
            </a:r>
            <a:br>
              <a:rPr kumimoji="1" lang="en-US" altLang="ja-JP" dirty="0" smtClean="0"/>
            </a:br>
            <a:r>
              <a:rPr kumimoji="1" lang="ja-JP" altLang="en-US" dirty="0" smtClean="0"/>
              <a:t>（</a:t>
            </a:r>
            <a:r>
              <a:rPr kumimoji="1" lang="en-US" altLang="ja-JP" dirty="0" smtClean="0"/>
              <a:t>2013/11/9</a:t>
            </a:r>
            <a:r>
              <a:rPr lang="en-US" altLang="ja-JP" dirty="0" smtClean="0"/>
              <a:t>,</a:t>
            </a:r>
            <a:r>
              <a:rPr kumimoji="1" lang="en-US" altLang="ja-JP" dirty="0" smtClean="0"/>
              <a:t>10</a:t>
            </a:r>
            <a:r>
              <a:rPr kumimoji="1" lang="ja-JP" altLang="en-US" dirty="0" smtClean="0"/>
              <a:t>）</a:t>
            </a:r>
            <a:endParaRPr kumimoji="1" lang="ja-JP" altLang="en-US" dirty="0"/>
          </a:p>
        </p:txBody>
      </p:sp>
      <p:sp>
        <p:nvSpPr>
          <p:cNvPr id="3" name="コンテンツ プレースホルダー 2"/>
          <p:cNvSpPr>
            <a:spLocks noGrp="1"/>
          </p:cNvSpPr>
          <p:nvPr>
            <p:ph idx="1"/>
          </p:nvPr>
        </p:nvSpPr>
        <p:spPr/>
        <p:txBody>
          <a:bodyPr>
            <a:normAutofit/>
          </a:bodyPr>
          <a:lstStyle/>
          <a:p>
            <a:r>
              <a:rPr lang="ja-JP" altLang="en-US" sz="2400" dirty="0" smtClean="0"/>
              <a:t>品揃え、陳列において</a:t>
            </a:r>
            <a:endParaRPr kumimoji="1" lang="en-US" altLang="ja-JP" sz="2400" dirty="0" smtClean="0"/>
          </a:p>
          <a:p>
            <a:r>
              <a:rPr lang="ja-JP" altLang="en-US" sz="2400" dirty="0" smtClean="0"/>
              <a:t>・斜めに陳列している⇒奥行き見やすい</a:t>
            </a:r>
            <a:endParaRPr lang="en-US" altLang="ja-JP" sz="2400" dirty="0" smtClean="0"/>
          </a:p>
          <a:p>
            <a:r>
              <a:rPr lang="ja-JP" altLang="en-US" sz="2400" dirty="0" smtClean="0"/>
              <a:t>・カテゴリーを通し色ごとに陳列</a:t>
            </a:r>
            <a:r>
              <a:rPr lang="ja-JP" altLang="en-US" sz="2400" dirty="0"/>
              <a:t>していて</a:t>
            </a:r>
            <a:r>
              <a:rPr lang="ja-JP" altLang="en-US" sz="2400" dirty="0" smtClean="0"/>
              <a:t>わかりやすい</a:t>
            </a:r>
            <a:endParaRPr lang="en-US" altLang="ja-JP" sz="2400" dirty="0" smtClean="0"/>
          </a:p>
          <a:p>
            <a:r>
              <a:rPr lang="ja-JP" altLang="en-US" sz="2400" dirty="0" smtClean="0"/>
              <a:t>・前面に小物雑貨で、服のコーナーと分かれていた</a:t>
            </a:r>
            <a:endParaRPr lang="en-US" altLang="ja-JP" sz="2400" dirty="0" smtClean="0"/>
          </a:p>
          <a:p>
            <a:r>
              <a:rPr lang="ja-JP" altLang="en-US" sz="2400" dirty="0" smtClean="0"/>
              <a:t>・吊るして面を見せたりなど、空間を使っていた</a:t>
            </a:r>
            <a:endParaRPr lang="en-US" altLang="ja-JP" sz="2400" dirty="0" smtClean="0"/>
          </a:p>
          <a:p>
            <a:endParaRPr lang="en-US" altLang="ja-JP" sz="2400" dirty="0" smtClean="0"/>
          </a:p>
          <a:p>
            <a:r>
              <a:rPr lang="ja-JP" altLang="en-US" sz="2400" dirty="0" smtClean="0"/>
              <a:t>・売れ筋、主力商品がぱっと見てわかりづらい</a:t>
            </a:r>
            <a:endParaRPr lang="en-US" altLang="ja-JP" sz="2400" dirty="0" smtClean="0"/>
          </a:p>
          <a:p>
            <a:r>
              <a:rPr lang="ja-JP" altLang="en-US" sz="2400" dirty="0" smtClean="0"/>
              <a:t>・品揃えに統一感がない</a:t>
            </a:r>
            <a:endParaRPr lang="en-US" altLang="ja-JP" sz="2400" dirty="0" smtClean="0"/>
          </a:p>
        </p:txBody>
      </p:sp>
      <p:sp>
        <p:nvSpPr>
          <p:cNvPr id="4" name="日付プレースホルダー 3"/>
          <p:cNvSpPr>
            <a:spLocks noGrp="1"/>
          </p:cNvSpPr>
          <p:nvPr>
            <p:ph type="dt" sz="half" idx="10"/>
          </p:nvPr>
        </p:nvSpPr>
        <p:spPr/>
        <p:txBody>
          <a:bodyPr/>
          <a:lstStyle/>
          <a:p>
            <a:fld id="{19AEE872-4D0F-4F0A-9A43-17AF250A756A}"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32</a:t>
            </a:fld>
            <a:endParaRPr kumimoji="1" lang="ja-JP" altLang="en-US"/>
          </a:p>
        </p:txBody>
      </p:sp>
    </p:spTree>
    <p:extLst>
      <p:ext uri="{BB962C8B-B14F-4D97-AF65-F5344CB8AC3E}">
        <p14:creationId xmlns:p14="http://schemas.microsoft.com/office/powerpoint/2010/main" val="10342307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仮説１、２の導出　</a:t>
            </a:r>
            <a:r>
              <a:rPr lang="ja-JP" altLang="en-US" dirty="0"/>
              <a:t>～</a:t>
            </a:r>
            <a:r>
              <a:rPr kumimoji="1" lang="ja-JP" altLang="en-US" dirty="0" smtClean="0"/>
              <a:t>陳列</a:t>
            </a:r>
            <a:r>
              <a:rPr lang="ja-JP" altLang="en-US" dirty="0"/>
              <a:t>～</a:t>
            </a:r>
            <a:endParaRPr kumimoji="1" lang="ja-JP" altLang="en-US" dirty="0"/>
          </a:p>
        </p:txBody>
      </p:sp>
      <p:sp>
        <p:nvSpPr>
          <p:cNvPr id="3" name="コンテンツ プレースホルダー 2"/>
          <p:cNvSpPr>
            <a:spLocks noGrp="1"/>
          </p:cNvSpPr>
          <p:nvPr>
            <p:ph idx="1"/>
          </p:nvPr>
        </p:nvSpPr>
        <p:spPr/>
        <p:txBody>
          <a:bodyPr/>
          <a:lstStyle/>
          <a:p>
            <a:r>
              <a:rPr lang="en-US" altLang="ja-JP" sz="2400" dirty="0"/>
              <a:t>20</a:t>
            </a:r>
            <a:r>
              <a:rPr lang="ja-JP" altLang="en-US" sz="2400" dirty="0"/>
              <a:t>～</a:t>
            </a:r>
            <a:r>
              <a:rPr lang="en-US" altLang="ja-JP" sz="2400" dirty="0"/>
              <a:t>40</a:t>
            </a:r>
            <a:r>
              <a:rPr lang="ja-JP" altLang="en-US" sz="2400" dirty="0"/>
              <a:t>代の働く女性をターゲットとする駅ナカのアパレル店舗を実際に見てみると</a:t>
            </a:r>
            <a:r>
              <a:rPr lang="en-US" altLang="ja-JP" sz="2400" dirty="0" smtClean="0"/>
              <a:t>…</a:t>
            </a:r>
          </a:p>
          <a:p>
            <a:endParaRPr lang="en-US" altLang="ja-JP" dirty="0"/>
          </a:p>
          <a:p>
            <a:endParaRPr lang="en-US" altLang="ja-JP" dirty="0" smtClean="0"/>
          </a:p>
          <a:p>
            <a:r>
              <a:rPr lang="ja-JP" altLang="en-US" sz="3200" u="sng" dirty="0"/>
              <a:t>小物</a:t>
            </a:r>
            <a:r>
              <a:rPr lang="ja-JP" altLang="en-US" sz="3200" u="sng" dirty="0" smtClean="0"/>
              <a:t>や雑貨を店の入口付近に陳列しているところが多い</a:t>
            </a:r>
            <a:endParaRPr lang="en-US" altLang="ja-JP" sz="3200" u="sng" dirty="0" smtClean="0"/>
          </a:p>
          <a:p>
            <a:r>
              <a:rPr lang="ja-JP" altLang="en-US" sz="3200" dirty="0" smtClean="0"/>
              <a:t>⇒店舗に入ったとき、最初に目に入るのが小物や雑貨</a:t>
            </a:r>
            <a:endParaRPr lang="en-US" altLang="ja-JP" sz="3200" dirty="0" smtClean="0"/>
          </a:p>
          <a:p>
            <a:endParaRPr lang="en-US" altLang="ja-JP" sz="2800" dirty="0"/>
          </a:p>
          <a:p>
            <a:endParaRPr lang="en-US" altLang="ja-JP" dirty="0"/>
          </a:p>
          <a:p>
            <a:endParaRPr kumimoji="1" lang="en-US" altLang="ja-JP" dirty="0" smtClean="0"/>
          </a:p>
        </p:txBody>
      </p:sp>
      <p:sp>
        <p:nvSpPr>
          <p:cNvPr id="4" name="日付プレースホルダー 3"/>
          <p:cNvSpPr>
            <a:spLocks noGrp="1"/>
          </p:cNvSpPr>
          <p:nvPr>
            <p:ph type="dt" sz="half" idx="10"/>
          </p:nvPr>
        </p:nvSpPr>
        <p:spPr/>
        <p:txBody>
          <a:bodyPr/>
          <a:lstStyle/>
          <a:p>
            <a:fld id="{582546D4-D3D2-4E81-80E7-9A659D3E2614}"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33</a:t>
            </a:fld>
            <a:endParaRPr kumimoji="1" lang="ja-JP" altLang="en-US"/>
          </a:p>
        </p:txBody>
      </p:sp>
      <p:pic>
        <p:nvPicPr>
          <p:cNvPr id="4098" name="Picture 2" descr="C:\Users\bc1100596\AppData\Local\Microsoft\Windows\Temporary Internet Files\Content.IE5\DT1QMYFZ\MC90041025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6336" y="5229200"/>
            <a:ext cx="932939" cy="113677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bc1100596\AppData\Local\Microsoft\Windows\Temporary Internet Files\Content.IE5\EVE8DOGX\MC90021197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4956" y="4869160"/>
            <a:ext cx="508638" cy="64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28272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539978"/>
          </a:xfrm>
        </p:spPr>
        <p:txBody>
          <a:bodyPr>
            <a:normAutofit fontScale="90000"/>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57200" y="620688"/>
            <a:ext cx="7620000" cy="5760640"/>
          </a:xfrm>
        </p:spPr>
        <p:txBody>
          <a:bodyPr>
            <a:normAutofit/>
          </a:bodyPr>
          <a:lstStyle/>
          <a:p>
            <a:r>
              <a:rPr lang="ja-JP" altLang="en-US" sz="2400" dirty="0" smtClean="0"/>
              <a:t>短時間という制約がある駅ナカ店舗で、小物・雑貨を最初に見せてしまうと、小物・雑貨のイメージが強く残ってしまうため、メインの衣服が印象に残りづらいのでは？</a:t>
            </a:r>
            <a:endParaRPr lang="en-US" altLang="ja-JP" sz="2400" dirty="0" smtClean="0">
              <a:solidFill>
                <a:schemeClr val="tx2">
                  <a:lumMod val="60000"/>
                  <a:lumOff val="40000"/>
                </a:schemeClr>
              </a:solidFill>
            </a:endParaRPr>
          </a:p>
          <a:p>
            <a:r>
              <a:rPr lang="ja-JP" altLang="en-US" sz="2400" dirty="0" smtClean="0">
                <a:solidFill>
                  <a:schemeClr val="tx2">
                    <a:lumMod val="60000"/>
                    <a:lumOff val="40000"/>
                  </a:schemeClr>
                </a:solidFill>
              </a:rPr>
              <a:t>　　　本来のブランド・コンセプトに基づいた</a:t>
            </a:r>
            <a:endParaRPr lang="en-US" altLang="ja-JP" sz="2400" dirty="0" smtClean="0">
              <a:solidFill>
                <a:schemeClr val="tx2">
                  <a:lumMod val="60000"/>
                  <a:lumOff val="40000"/>
                </a:schemeClr>
              </a:solidFill>
            </a:endParaRPr>
          </a:p>
          <a:p>
            <a:r>
              <a:rPr lang="ja-JP" altLang="en-US" sz="2400" dirty="0">
                <a:solidFill>
                  <a:schemeClr val="tx2">
                    <a:lumMod val="60000"/>
                    <a:lumOff val="40000"/>
                  </a:schemeClr>
                </a:solidFill>
              </a:rPr>
              <a:t>　</a:t>
            </a:r>
            <a:r>
              <a:rPr lang="ja-JP" altLang="en-US" sz="2400" dirty="0" smtClean="0">
                <a:solidFill>
                  <a:schemeClr val="tx2">
                    <a:lumMod val="60000"/>
                    <a:lumOff val="40000"/>
                  </a:schemeClr>
                </a:solidFill>
              </a:rPr>
              <a:t>　　イメージは認識されにくいのでは？</a:t>
            </a:r>
            <a:endParaRPr lang="en-US" altLang="ja-JP" sz="2400" dirty="0" smtClean="0">
              <a:solidFill>
                <a:schemeClr val="tx2">
                  <a:lumMod val="60000"/>
                  <a:lumOff val="40000"/>
                </a:schemeClr>
              </a:solidFill>
            </a:endParaRPr>
          </a:p>
          <a:p>
            <a:endParaRPr lang="en-US" altLang="ja-JP" sz="1200" dirty="0">
              <a:solidFill>
                <a:schemeClr val="tx2">
                  <a:lumMod val="60000"/>
                  <a:lumOff val="40000"/>
                </a:schemeClr>
              </a:solidFill>
            </a:endParaRPr>
          </a:p>
          <a:p>
            <a:r>
              <a:rPr lang="ja-JP" altLang="en-US" sz="2400" dirty="0" smtClean="0"/>
              <a:t>駅</a:t>
            </a:r>
            <a:r>
              <a:rPr lang="ja-JP" altLang="en-US" sz="2400" dirty="0"/>
              <a:t>で</a:t>
            </a:r>
            <a:r>
              <a:rPr lang="ja-JP" altLang="en-US" sz="2400" dirty="0" smtClean="0"/>
              <a:t>は、安価</a:t>
            </a:r>
            <a:r>
              <a:rPr lang="ja-JP" altLang="en-US" sz="2400" dirty="0"/>
              <a:t>なものが衝動買いされやすい</a:t>
            </a:r>
          </a:p>
          <a:p>
            <a:r>
              <a:rPr lang="ja-JP" altLang="en-US" sz="2400" dirty="0"/>
              <a:t>実際、駅ナカ以外の店舗に比べて、小物や雑貨に重点を置いているブランドが</a:t>
            </a:r>
            <a:r>
              <a:rPr lang="ja-JP" altLang="en-US" sz="2400" dirty="0" smtClean="0"/>
              <a:t>多い</a:t>
            </a:r>
            <a:endParaRPr lang="ja-JP" altLang="en-US" sz="2400" dirty="0"/>
          </a:p>
          <a:p>
            <a:r>
              <a:rPr lang="ja-JP" altLang="en-US" sz="2400" dirty="0"/>
              <a:t>衝動買いを起こしやすいから、店</a:t>
            </a:r>
            <a:r>
              <a:rPr lang="ja-JP" altLang="en-US" sz="2400" dirty="0" smtClean="0"/>
              <a:t>の入口</a:t>
            </a:r>
            <a:r>
              <a:rPr lang="ja-JP" altLang="en-US" sz="2400" dirty="0"/>
              <a:t>付近に小物・雑貨を</a:t>
            </a:r>
            <a:r>
              <a:rPr lang="ja-JP" altLang="en-US" sz="2400" dirty="0" smtClean="0"/>
              <a:t>置く</a:t>
            </a:r>
            <a:endParaRPr lang="en-US" altLang="ja-JP" sz="2400" dirty="0" smtClean="0"/>
          </a:p>
          <a:p>
            <a:r>
              <a:rPr lang="ja-JP" altLang="en-US" sz="2400" dirty="0" smtClean="0"/>
              <a:t>　　　</a:t>
            </a:r>
            <a:r>
              <a:rPr lang="ja-JP" altLang="en-US" sz="2400" dirty="0" smtClean="0">
                <a:solidFill>
                  <a:schemeClr val="tx2">
                    <a:lumMod val="60000"/>
                    <a:lumOff val="40000"/>
                  </a:schemeClr>
                </a:solidFill>
              </a:rPr>
              <a:t>小物を入り口付近に置かないことは非現実的</a:t>
            </a:r>
            <a:endParaRPr lang="ja-JP" altLang="en-US" sz="2400" dirty="0">
              <a:solidFill>
                <a:schemeClr val="tx2">
                  <a:lumMod val="60000"/>
                  <a:lumOff val="40000"/>
                </a:schemeClr>
              </a:solidFill>
            </a:endParaRPr>
          </a:p>
          <a:p>
            <a:endParaRPr lang="en-US" altLang="ja-JP" sz="2400" dirty="0" smtClean="0">
              <a:solidFill>
                <a:schemeClr val="tx2">
                  <a:lumMod val="60000"/>
                  <a:lumOff val="40000"/>
                </a:schemeClr>
              </a:solidFill>
            </a:endParaRPr>
          </a:p>
          <a:p>
            <a:endParaRPr kumimoji="1" lang="en-US" altLang="ja-JP" dirty="0"/>
          </a:p>
          <a:p>
            <a:endParaRPr kumimoji="1" lang="en-US" altLang="ja-JP" dirty="0" smtClean="0"/>
          </a:p>
        </p:txBody>
      </p:sp>
      <p:sp>
        <p:nvSpPr>
          <p:cNvPr id="4" name="日付プレースホルダー 3"/>
          <p:cNvSpPr>
            <a:spLocks noGrp="1"/>
          </p:cNvSpPr>
          <p:nvPr>
            <p:ph type="dt" sz="half" idx="10"/>
          </p:nvPr>
        </p:nvSpPr>
        <p:spPr/>
        <p:txBody>
          <a:bodyPr/>
          <a:lstStyle/>
          <a:p>
            <a:fld id="{627A1C6D-28E2-44B5-8691-95DEF9648D5F}"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34</a:t>
            </a:fld>
            <a:endParaRPr kumimoji="1" lang="ja-JP" altLang="en-US" dirty="0"/>
          </a:p>
        </p:txBody>
      </p:sp>
      <p:pic>
        <p:nvPicPr>
          <p:cNvPr id="2050" name="Picture 2" descr="C:\Users\bc1101191\AppData\Local\Microsoft\Windows\Temporary Internet Files\Content.IE5\FQNECTZR\MC900230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248" y="1671992"/>
            <a:ext cx="1546250" cy="1785823"/>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1043608" y="1772816"/>
            <a:ext cx="5544616" cy="1224136"/>
          </a:xfrm>
          <a:prstGeom prst="roundRect">
            <a:avLst/>
          </a:prstGeom>
          <a:noFill/>
          <a:ln>
            <a:solidFill>
              <a:srgbClr val="23ED5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右矢印 6"/>
          <p:cNvSpPr/>
          <p:nvPr/>
        </p:nvSpPr>
        <p:spPr>
          <a:xfrm>
            <a:off x="683568" y="2204864"/>
            <a:ext cx="360040" cy="360040"/>
          </a:xfrm>
          <a:prstGeom prst="rightArrow">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右矢印 8"/>
          <p:cNvSpPr/>
          <p:nvPr/>
        </p:nvSpPr>
        <p:spPr>
          <a:xfrm>
            <a:off x="683568" y="5541068"/>
            <a:ext cx="360040" cy="360040"/>
          </a:xfrm>
          <a:prstGeom prst="rightArrow">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1024324" y="5459426"/>
            <a:ext cx="6102200" cy="523325"/>
          </a:xfrm>
          <a:prstGeom prst="roundRect">
            <a:avLst/>
          </a:prstGeom>
          <a:noFill/>
          <a:ln>
            <a:solidFill>
              <a:srgbClr val="23ED5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763650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611986"/>
          </a:xfrm>
        </p:spPr>
        <p:txBody>
          <a:bodyPr>
            <a:normAutofit fontScale="90000"/>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563954" y="548680"/>
            <a:ext cx="8328526" cy="1440160"/>
          </a:xfrm>
        </p:spPr>
        <p:txBody>
          <a:bodyPr>
            <a:normAutofit fontScale="92500" lnSpcReduction="20000"/>
          </a:bodyPr>
          <a:lstStyle/>
          <a:p>
            <a:r>
              <a:rPr lang="ja-JP" altLang="en-US" sz="3200" dirty="0" smtClean="0"/>
              <a:t>入口付近で </a:t>
            </a:r>
            <a:r>
              <a:rPr lang="ja-JP" altLang="en-US" sz="3200" u="sng" dirty="0" smtClean="0"/>
              <a:t>衣服と小物を組み合わせて</a:t>
            </a:r>
            <a:endParaRPr lang="en-US" altLang="ja-JP" sz="3200" u="sng" dirty="0" smtClean="0"/>
          </a:p>
          <a:p>
            <a:r>
              <a:rPr lang="ja-JP" altLang="en-US" sz="3200" dirty="0" smtClean="0"/>
              <a:t>陳列すれば</a:t>
            </a:r>
            <a:r>
              <a:rPr lang="en-US" altLang="ja-JP" sz="3200" dirty="0" smtClean="0"/>
              <a:t>…</a:t>
            </a:r>
            <a:r>
              <a:rPr lang="ja-JP" altLang="en-US" sz="3200" dirty="0" smtClean="0"/>
              <a:t>　　　　　　　　　</a:t>
            </a:r>
            <a:r>
              <a:rPr lang="ja-JP" altLang="en-US" sz="2200" dirty="0" smtClean="0">
                <a:solidFill>
                  <a:srgbClr val="FF6600"/>
                </a:solidFill>
              </a:rPr>
              <a:t>駅ナカならではの</a:t>
            </a:r>
            <a:endParaRPr lang="en-US" altLang="ja-JP" sz="2200" dirty="0" smtClean="0">
              <a:solidFill>
                <a:srgbClr val="FF6600"/>
              </a:solidFill>
            </a:endParaRPr>
          </a:p>
          <a:p>
            <a:r>
              <a:rPr lang="ja-JP" altLang="en-US" sz="2200" dirty="0">
                <a:solidFill>
                  <a:srgbClr val="FF6600"/>
                </a:solidFill>
              </a:rPr>
              <a:t>　</a:t>
            </a:r>
            <a:r>
              <a:rPr lang="ja-JP" altLang="en-US" sz="2200" dirty="0" smtClean="0">
                <a:solidFill>
                  <a:srgbClr val="FF6600"/>
                </a:solidFill>
              </a:rPr>
              <a:t>　　　　　　　　　　　　　　　　　　　　　　　　　　クロス・マーチャンダイジング</a:t>
            </a:r>
            <a:endParaRPr kumimoji="1" lang="ja-JP" altLang="en-US" dirty="0"/>
          </a:p>
        </p:txBody>
      </p:sp>
      <p:sp>
        <p:nvSpPr>
          <p:cNvPr id="4" name="日付プレースホルダー 3"/>
          <p:cNvSpPr>
            <a:spLocks noGrp="1"/>
          </p:cNvSpPr>
          <p:nvPr>
            <p:ph type="dt" sz="half" idx="10"/>
          </p:nvPr>
        </p:nvSpPr>
        <p:spPr/>
        <p:txBody>
          <a:bodyPr/>
          <a:lstStyle/>
          <a:p>
            <a:fld id="{5D66515B-02E5-44EB-A07F-596576AE80F9}"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35</a:t>
            </a:fld>
            <a:endParaRPr kumimoji="1" lang="ja-JP" altLang="en-US"/>
          </a:p>
        </p:txBody>
      </p:sp>
      <p:sp>
        <p:nvSpPr>
          <p:cNvPr id="6" name="角丸四角形 5"/>
          <p:cNvSpPr/>
          <p:nvPr/>
        </p:nvSpPr>
        <p:spPr>
          <a:xfrm>
            <a:off x="395536" y="2132855"/>
            <a:ext cx="3678276" cy="298938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lumMod val="95000"/>
                    <a:lumOff val="5000"/>
                  </a:schemeClr>
                </a:solidFill>
              </a:rPr>
              <a:t>短時間</a:t>
            </a:r>
            <a:r>
              <a:rPr lang="ja-JP" altLang="en-US" sz="2400" dirty="0" smtClean="0">
                <a:solidFill>
                  <a:schemeClr val="tx1">
                    <a:lumMod val="95000"/>
                    <a:lumOff val="5000"/>
                  </a:schemeClr>
                </a:solidFill>
              </a:rPr>
              <a:t>で</a:t>
            </a:r>
            <a:endParaRPr lang="en-US" altLang="ja-JP" sz="2400" dirty="0" smtClean="0">
              <a:solidFill>
                <a:schemeClr val="tx1">
                  <a:lumMod val="95000"/>
                  <a:lumOff val="5000"/>
                </a:schemeClr>
              </a:solidFill>
            </a:endParaRPr>
          </a:p>
          <a:p>
            <a:pPr algn="ctr"/>
            <a:r>
              <a:rPr lang="ja-JP" altLang="en-US" sz="2400" dirty="0" smtClean="0">
                <a:solidFill>
                  <a:schemeClr val="tx1">
                    <a:lumMod val="95000"/>
                    <a:lumOff val="5000"/>
                  </a:schemeClr>
                </a:solidFill>
              </a:rPr>
              <a:t>ブランド</a:t>
            </a:r>
            <a:r>
              <a:rPr lang="ja-JP" altLang="en-US" sz="2400" dirty="0">
                <a:solidFill>
                  <a:schemeClr val="tx1">
                    <a:lumMod val="95000"/>
                    <a:lumOff val="5000"/>
                  </a:schemeClr>
                </a:solidFill>
              </a:rPr>
              <a:t>のコンセプトがより伝わりやすくなる</a:t>
            </a:r>
            <a:endParaRPr kumimoji="1" lang="ja-JP" altLang="en-US" sz="2400" dirty="0">
              <a:solidFill>
                <a:schemeClr val="tx1">
                  <a:lumMod val="95000"/>
                  <a:lumOff val="5000"/>
                </a:schemeClr>
              </a:solidFill>
            </a:endParaRPr>
          </a:p>
        </p:txBody>
      </p:sp>
      <p:sp>
        <p:nvSpPr>
          <p:cNvPr id="11" name="角丸四角形 10"/>
          <p:cNvSpPr/>
          <p:nvPr/>
        </p:nvSpPr>
        <p:spPr>
          <a:xfrm>
            <a:off x="4932040" y="2132855"/>
            <a:ext cx="3816424" cy="298938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lumMod val="95000"/>
                    <a:lumOff val="5000"/>
                  </a:schemeClr>
                </a:solidFill>
              </a:rPr>
              <a:t>安価な小物</a:t>
            </a:r>
            <a:r>
              <a:rPr lang="ja-JP" altLang="en-US" sz="2400" dirty="0" smtClean="0">
                <a:solidFill>
                  <a:schemeClr val="tx1">
                    <a:lumMod val="95000"/>
                    <a:lumOff val="5000"/>
                  </a:schemeClr>
                </a:solidFill>
              </a:rPr>
              <a:t>で</a:t>
            </a:r>
            <a:endParaRPr lang="en-US" altLang="ja-JP" sz="2400" dirty="0" smtClean="0">
              <a:solidFill>
                <a:schemeClr val="tx1">
                  <a:lumMod val="95000"/>
                  <a:lumOff val="5000"/>
                </a:schemeClr>
              </a:solidFill>
            </a:endParaRPr>
          </a:p>
          <a:p>
            <a:pPr algn="ctr"/>
            <a:r>
              <a:rPr lang="ja-JP" altLang="en-US" sz="2400" dirty="0" smtClean="0">
                <a:solidFill>
                  <a:schemeClr val="tx1">
                    <a:lumMod val="95000"/>
                    <a:lumOff val="5000"/>
                  </a:schemeClr>
                </a:solidFill>
              </a:rPr>
              <a:t>駅</a:t>
            </a:r>
            <a:r>
              <a:rPr lang="ja-JP" altLang="en-US" sz="2400" dirty="0">
                <a:solidFill>
                  <a:schemeClr val="tx1">
                    <a:lumMod val="95000"/>
                    <a:lumOff val="5000"/>
                  </a:schemeClr>
                </a:solidFill>
              </a:rPr>
              <a:t>ナカの特徴で</a:t>
            </a:r>
            <a:r>
              <a:rPr lang="ja-JP" altLang="en-US" sz="2400" dirty="0" smtClean="0">
                <a:solidFill>
                  <a:schemeClr val="tx1">
                    <a:lumMod val="95000"/>
                    <a:lumOff val="5000"/>
                  </a:schemeClr>
                </a:solidFill>
              </a:rPr>
              <a:t>ある</a:t>
            </a:r>
            <a:endParaRPr lang="en-US" altLang="ja-JP" sz="2400" dirty="0" smtClean="0">
              <a:solidFill>
                <a:schemeClr val="tx1">
                  <a:lumMod val="95000"/>
                  <a:lumOff val="5000"/>
                </a:schemeClr>
              </a:solidFill>
            </a:endParaRPr>
          </a:p>
          <a:p>
            <a:pPr algn="ctr"/>
            <a:r>
              <a:rPr lang="ja-JP" altLang="en-US" sz="2400" dirty="0" smtClean="0">
                <a:solidFill>
                  <a:schemeClr val="tx1">
                    <a:lumMod val="95000"/>
                    <a:lumOff val="5000"/>
                  </a:schemeClr>
                </a:solidFill>
              </a:rPr>
              <a:t>衝動買いを誘発する</a:t>
            </a:r>
            <a:endParaRPr lang="en-US" altLang="ja-JP" sz="2400" dirty="0" smtClean="0">
              <a:solidFill>
                <a:schemeClr val="tx1">
                  <a:lumMod val="95000"/>
                  <a:lumOff val="5000"/>
                </a:schemeClr>
              </a:solidFill>
            </a:endParaRPr>
          </a:p>
        </p:txBody>
      </p:sp>
      <p:sp>
        <p:nvSpPr>
          <p:cNvPr id="8" name="乗算記号 7"/>
          <p:cNvSpPr/>
          <p:nvPr/>
        </p:nvSpPr>
        <p:spPr>
          <a:xfrm>
            <a:off x="3915791" y="3036167"/>
            <a:ext cx="1152128" cy="1080120"/>
          </a:xfrm>
          <a:prstGeom prst="mathMultiply">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屈折矢印 14"/>
          <p:cNvSpPr/>
          <p:nvPr/>
        </p:nvSpPr>
        <p:spPr>
          <a:xfrm rot="5400000">
            <a:off x="4544741" y="1043991"/>
            <a:ext cx="486565" cy="36004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08974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611986"/>
          </a:xfrm>
        </p:spPr>
        <p:txBody>
          <a:bodyPr>
            <a:normAutofit fontScale="90000"/>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57200" y="404664"/>
            <a:ext cx="7620000" cy="5721499"/>
          </a:xfrm>
        </p:spPr>
        <p:txBody>
          <a:bodyPr>
            <a:normAutofit/>
          </a:bodyPr>
          <a:lstStyle/>
          <a:p>
            <a:r>
              <a:rPr lang="ja-JP" altLang="en-US" sz="2800" u="sng" dirty="0" smtClean="0"/>
              <a:t>クロス・マーチャンダイジングとは</a:t>
            </a:r>
            <a:endParaRPr lang="en-US" altLang="ja-JP" sz="2800" u="sng" dirty="0" smtClean="0"/>
          </a:p>
          <a:p>
            <a:r>
              <a:rPr lang="ja-JP" altLang="en-US" sz="2400" dirty="0"/>
              <a:t>異なる種類の商品を組み合わせて、同じ売り場で売ること</a:t>
            </a:r>
            <a:r>
              <a:rPr lang="ja-JP" altLang="en-US" sz="2400" dirty="0" smtClean="0"/>
              <a:t>。</a:t>
            </a:r>
            <a:r>
              <a:rPr lang="ja-JP" altLang="en-US" sz="2400" dirty="0"/>
              <a:t>　</a:t>
            </a:r>
            <a:r>
              <a:rPr lang="ja-JP" altLang="en-US" sz="2400" dirty="0" smtClean="0"/>
              <a:t>例：枝豆</a:t>
            </a:r>
            <a:r>
              <a:rPr lang="ja-JP" altLang="en-US" sz="2400" dirty="0"/>
              <a:t>と</a:t>
            </a:r>
            <a:r>
              <a:rPr lang="ja-JP" altLang="en-US" sz="2400" dirty="0" smtClean="0"/>
              <a:t>ビール</a:t>
            </a:r>
            <a:r>
              <a:rPr lang="ja-JP" altLang="en-US" dirty="0" smtClean="0"/>
              <a:t>　　</a:t>
            </a:r>
            <a:r>
              <a:rPr lang="ja-JP" altLang="en-US" sz="1200" dirty="0" smtClean="0"/>
              <a:t>引用：コトバンク</a:t>
            </a:r>
            <a:r>
              <a:rPr lang="en-US" altLang="ja-JP" sz="1200" dirty="0" smtClean="0">
                <a:hlinkClick r:id="rId2"/>
              </a:rPr>
              <a:t>http</a:t>
            </a:r>
            <a:r>
              <a:rPr lang="en-US" altLang="ja-JP" sz="1200" dirty="0">
                <a:hlinkClick r:id="rId2"/>
              </a:rPr>
              <a:t>://</a:t>
            </a:r>
            <a:r>
              <a:rPr lang="en-US" altLang="ja-JP" sz="1200" dirty="0" smtClean="0">
                <a:hlinkClick r:id="rId2"/>
              </a:rPr>
              <a:t>kotobank.jp</a:t>
            </a:r>
            <a:endParaRPr lang="en-US" altLang="ja-JP" sz="1200" dirty="0" smtClean="0"/>
          </a:p>
          <a:p>
            <a:r>
              <a:rPr lang="ja-JP" altLang="en-US" sz="2400" dirty="0" smtClean="0"/>
              <a:t>主に、最寄品の衝動買いを促すために</a:t>
            </a:r>
            <a:endParaRPr lang="en-US" altLang="ja-JP" sz="2400" dirty="0" smtClean="0"/>
          </a:p>
          <a:p>
            <a:r>
              <a:rPr lang="ja-JP" altLang="en-US" sz="2400" dirty="0" smtClean="0"/>
              <a:t>行われることが多い手法。</a:t>
            </a:r>
            <a:endParaRPr lang="en-US" altLang="ja-JP" sz="1050" dirty="0" smtClean="0"/>
          </a:p>
          <a:p>
            <a:endParaRPr lang="en-US" altLang="ja-JP" sz="2400" dirty="0" smtClean="0"/>
          </a:p>
          <a:p>
            <a:r>
              <a:rPr lang="ja-JP" altLang="en-US" sz="1400" dirty="0" smtClean="0"/>
              <a:t>   駅</a:t>
            </a:r>
            <a:r>
              <a:rPr lang="ja-JP" altLang="en-US" sz="1400" dirty="0"/>
              <a:t>ナカは最寄品の衝動買いが行われる場。そこに買回品であるアパレルが進出して</a:t>
            </a:r>
            <a:r>
              <a:rPr lang="ja-JP" altLang="en-US" sz="1400" dirty="0" smtClean="0"/>
              <a:t>いる</a:t>
            </a:r>
            <a:endParaRPr lang="en-US" altLang="ja-JP" sz="1400" dirty="0" smtClean="0"/>
          </a:p>
          <a:p>
            <a:r>
              <a:rPr lang="ja-JP" altLang="en-US" sz="2400" dirty="0" smtClean="0"/>
              <a:t>買回品を最寄品の購買</a:t>
            </a:r>
            <a:r>
              <a:rPr lang="ja-JP" altLang="en-US" sz="2400" dirty="0"/>
              <a:t>行動</a:t>
            </a:r>
            <a:r>
              <a:rPr lang="ja-JP" altLang="en-US" sz="2400" dirty="0" smtClean="0"/>
              <a:t>に近づけないと、駅ナカには適さない。</a:t>
            </a:r>
            <a:endParaRPr lang="en-US" altLang="ja-JP" sz="2400" dirty="0" smtClean="0"/>
          </a:p>
          <a:p>
            <a:r>
              <a:rPr kumimoji="1" lang="ja-JP" altLang="en-US" sz="2400" dirty="0" smtClean="0"/>
              <a:t>＝駅ナカ店舗においては、買回品</a:t>
            </a:r>
            <a:r>
              <a:rPr lang="ja-JP" altLang="en-US" sz="2400" dirty="0" smtClean="0"/>
              <a:t>にクロス・マーチャンダ　　　　　　イジングを応用することは有効なのではないか？</a:t>
            </a:r>
            <a:endParaRPr kumimoji="1" lang="ja-JP" altLang="en-US" sz="2400" dirty="0"/>
          </a:p>
        </p:txBody>
      </p:sp>
      <p:sp>
        <p:nvSpPr>
          <p:cNvPr id="4" name="日付プレースホルダー 3"/>
          <p:cNvSpPr>
            <a:spLocks noGrp="1"/>
          </p:cNvSpPr>
          <p:nvPr>
            <p:ph type="dt" sz="half" idx="10"/>
          </p:nvPr>
        </p:nvSpPr>
        <p:spPr/>
        <p:txBody>
          <a:bodyPr/>
          <a:lstStyle/>
          <a:p>
            <a:fld id="{37089FC4-76CA-4BD6-8A60-4D3EC0BA296A}"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36</a:t>
            </a:fld>
            <a:endParaRPr kumimoji="1" lang="ja-JP" altLang="en-US"/>
          </a:p>
        </p:txBody>
      </p:sp>
      <p:sp>
        <p:nvSpPr>
          <p:cNvPr id="6" name="正方形/長方形 5"/>
          <p:cNvSpPr/>
          <p:nvPr/>
        </p:nvSpPr>
        <p:spPr>
          <a:xfrm>
            <a:off x="467544" y="404664"/>
            <a:ext cx="7632848" cy="1440160"/>
          </a:xfrm>
          <a:prstGeom prst="rect">
            <a:avLst/>
          </a:prstGeom>
          <a:noFill/>
          <a:ln w="57150" cmpd="dbl">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251520" y="3246560"/>
            <a:ext cx="7920880" cy="504056"/>
          </a:xfrm>
          <a:prstGeom prst="ellipse">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199983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角丸四角形 16"/>
          <p:cNvSpPr/>
          <p:nvPr/>
        </p:nvSpPr>
        <p:spPr>
          <a:xfrm>
            <a:off x="4874028" y="872716"/>
            <a:ext cx="3888580" cy="1626009"/>
          </a:xfrm>
          <a:prstGeom prst="roundRect">
            <a:avLst/>
          </a:prstGeom>
          <a:noFill/>
          <a:ln w="635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200" y="152718"/>
            <a:ext cx="5791200" cy="539978"/>
          </a:xfrm>
        </p:spPr>
        <p:txBody>
          <a:bodyPr>
            <a:normAutofit fontScale="90000"/>
          </a:bodyPr>
          <a:lstStyle/>
          <a:p>
            <a:r>
              <a:rPr kumimoji="1" lang="ja-JP" altLang="en-US" dirty="0" smtClean="0"/>
              <a:t>クロス</a:t>
            </a:r>
            <a:r>
              <a:rPr kumimoji="1" lang="en-US" altLang="ja-JP" dirty="0" smtClean="0"/>
              <a:t>MD</a:t>
            </a:r>
            <a:r>
              <a:rPr kumimoji="1" lang="ja-JP" altLang="en-US" dirty="0" smtClean="0"/>
              <a:t>の具体的な方法</a:t>
            </a:r>
            <a:endParaRPr kumimoji="1" lang="ja-JP" altLang="en-US" dirty="0"/>
          </a:p>
        </p:txBody>
      </p:sp>
      <p:sp>
        <p:nvSpPr>
          <p:cNvPr id="3" name="コンテンツ プレースホルダー 2"/>
          <p:cNvSpPr>
            <a:spLocks noGrp="1"/>
          </p:cNvSpPr>
          <p:nvPr>
            <p:ph idx="1"/>
          </p:nvPr>
        </p:nvSpPr>
        <p:spPr>
          <a:xfrm>
            <a:off x="407488" y="735515"/>
            <a:ext cx="7643192" cy="5433467"/>
          </a:xfrm>
        </p:spPr>
        <p:txBody>
          <a:bodyPr/>
          <a:lstStyle/>
          <a:p>
            <a:r>
              <a:rPr lang="ja-JP" altLang="en-US" dirty="0"/>
              <a:t>　</a:t>
            </a:r>
            <a:endParaRPr kumimoji="1" lang="en-US" altLang="ja-JP" dirty="0" smtClean="0"/>
          </a:p>
        </p:txBody>
      </p:sp>
      <p:sp>
        <p:nvSpPr>
          <p:cNvPr id="4" name="日付プレースホルダー 3"/>
          <p:cNvSpPr>
            <a:spLocks noGrp="1"/>
          </p:cNvSpPr>
          <p:nvPr>
            <p:ph type="dt" sz="half" idx="10"/>
          </p:nvPr>
        </p:nvSpPr>
        <p:spPr/>
        <p:txBody>
          <a:bodyPr/>
          <a:lstStyle/>
          <a:p>
            <a:fld id="{084138C4-A516-4BB7-89DE-769379492EFE}"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37</a:t>
            </a:fld>
            <a:endParaRPr kumimoji="1" lang="ja-JP" altLang="en-US"/>
          </a:p>
        </p:txBody>
      </p:sp>
      <p:sp>
        <p:nvSpPr>
          <p:cNvPr id="6" name="テキスト ボックス 5"/>
          <p:cNvSpPr txBox="1"/>
          <p:nvPr/>
        </p:nvSpPr>
        <p:spPr>
          <a:xfrm>
            <a:off x="467544" y="980728"/>
            <a:ext cx="1512168" cy="461665"/>
          </a:xfrm>
          <a:prstGeom prst="rect">
            <a:avLst/>
          </a:prstGeom>
          <a:noFill/>
        </p:spPr>
        <p:txBody>
          <a:bodyPr wrap="square" rtlCol="0">
            <a:spAutoFit/>
          </a:bodyPr>
          <a:lstStyle/>
          <a:p>
            <a:r>
              <a:rPr kumimoji="1" lang="ja-JP" altLang="en-US" sz="2400" dirty="0" smtClean="0"/>
              <a:t>近いもの</a:t>
            </a:r>
            <a:endParaRPr kumimoji="1" lang="ja-JP" altLang="en-US" sz="2400" dirty="0"/>
          </a:p>
        </p:txBody>
      </p:sp>
      <p:sp>
        <p:nvSpPr>
          <p:cNvPr id="7" name="テキスト ボックス 6"/>
          <p:cNvSpPr txBox="1"/>
          <p:nvPr/>
        </p:nvSpPr>
        <p:spPr>
          <a:xfrm>
            <a:off x="611560" y="4005064"/>
            <a:ext cx="1296144" cy="369332"/>
          </a:xfrm>
          <a:prstGeom prst="rect">
            <a:avLst/>
          </a:prstGeom>
          <a:noFill/>
        </p:spPr>
        <p:txBody>
          <a:bodyPr wrap="square" rtlCol="0">
            <a:spAutoFit/>
          </a:bodyPr>
          <a:lstStyle/>
          <a:p>
            <a:r>
              <a:rPr lang="ja-JP" altLang="en-US" dirty="0"/>
              <a:t>遠い</a:t>
            </a:r>
            <a:r>
              <a:rPr lang="ja-JP" altLang="en-US" dirty="0" smtClean="0"/>
              <a:t>もの</a:t>
            </a:r>
            <a:endParaRPr kumimoji="1" lang="ja-JP" altLang="en-US" dirty="0"/>
          </a:p>
        </p:txBody>
      </p:sp>
      <p:sp>
        <p:nvSpPr>
          <p:cNvPr id="8" name="テキスト ボックス 7"/>
          <p:cNvSpPr txBox="1"/>
          <p:nvPr/>
        </p:nvSpPr>
        <p:spPr>
          <a:xfrm>
            <a:off x="4788023" y="871582"/>
            <a:ext cx="2245225" cy="461665"/>
          </a:xfrm>
          <a:prstGeom prst="rect">
            <a:avLst/>
          </a:prstGeom>
          <a:noFill/>
        </p:spPr>
        <p:txBody>
          <a:bodyPr wrap="square" rtlCol="0">
            <a:spAutoFit/>
          </a:bodyPr>
          <a:lstStyle/>
          <a:p>
            <a:r>
              <a:rPr kumimoji="1" lang="ja-JP" altLang="en-US" sz="2400" dirty="0" smtClean="0"/>
              <a:t>イメージが合う</a:t>
            </a:r>
            <a:endParaRPr kumimoji="1" lang="ja-JP" altLang="en-US" sz="2400" dirty="0"/>
          </a:p>
        </p:txBody>
      </p:sp>
      <p:sp>
        <p:nvSpPr>
          <p:cNvPr id="13" name="テキスト ボックス 12"/>
          <p:cNvSpPr txBox="1"/>
          <p:nvPr/>
        </p:nvSpPr>
        <p:spPr>
          <a:xfrm>
            <a:off x="4808184" y="2469955"/>
            <a:ext cx="2716143" cy="461665"/>
          </a:xfrm>
          <a:prstGeom prst="rect">
            <a:avLst/>
          </a:prstGeom>
          <a:noFill/>
        </p:spPr>
        <p:txBody>
          <a:bodyPr wrap="square" rtlCol="0">
            <a:spAutoFit/>
          </a:bodyPr>
          <a:lstStyle/>
          <a:p>
            <a:r>
              <a:rPr kumimoji="1" lang="ja-JP" altLang="en-US" sz="2400" dirty="0" smtClean="0"/>
              <a:t>イメージが合わない</a:t>
            </a:r>
            <a:endParaRPr kumimoji="1" lang="ja-JP" altLang="en-US" sz="2400" dirty="0"/>
          </a:p>
        </p:txBody>
      </p:sp>
      <p:sp>
        <p:nvSpPr>
          <p:cNvPr id="9" name="ドーナツ 8"/>
          <p:cNvSpPr/>
          <p:nvPr/>
        </p:nvSpPr>
        <p:spPr>
          <a:xfrm>
            <a:off x="8453726" y="617312"/>
            <a:ext cx="530427" cy="660503"/>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dirty="0">
              <a:solidFill>
                <a:srgbClr val="FF6600"/>
              </a:solidFill>
            </a:endParaRPr>
          </a:p>
        </p:txBody>
      </p:sp>
      <p:sp>
        <p:nvSpPr>
          <p:cNvPr id="10" name="乗算記号 9"/>
          <p:cNvSpPr/>
          <p:nvPr/>
        </p:nvSpPr>
        <p:spPr>
          <a:xfrm>
            <a:off x="8406644" y="2551255"/>
            <a:ext cx="711928" cy="760730"/>
          </a:xfrm>
          <a:prstGeom prst="mathMultiply">
            <a:avLst/>
          </a:prstGeom>
          <a:solidFill>
            <a:srgbClr val="2525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乗算記号 20"/>
          <p:cNvSpPr/>
          <p:nvPr/>
        </p:nvSpPr>
        <p:spPr>
          <a:xfrm>
            <a:off x="3275856" y="3809365"/>
            <a:ext cx="711928" cy="760730"/>
          </a:xfrm>
          <a:prstGeom prst="mathMultiply">
            <a:avLst/>
          </a:prstGeom>
          <a:solidFill>
            <a:srgbClr val="2525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 name="直線コネクタ 14"/>
          <p:cNvCxnSpPr/>
          <p:nvPr/>
        </p:nvCxnSpPr>
        <p:spPr>
          <a:xfrm flipV="1">
            <a:off x="3631820" y="1868063"/>
            <a:ext cx="1088491" cy="763874"/>
          </a:xfrm>
          <a:prstGeom prst="line">
            <a:avLst/>
          </a:prstGeom>
        </p:spPr>
        <p:style>
          <a:lnRef idx="1">
            <a:schemeClr val="accent1"/>
          </a:lnRef>
          <a:fillRef idx="0">
            <a:schemeClr val="accent1"/>
          </a:fillRef>
          <a:effectRef idx="0">
            <a:schemeClr val="accent1"/>
          </a:effectRef>
          <a:fontRef idx="minor">
            <a:schemeClr val="tx1"/>
          </a:fontRef>
        </p:style>
      </p:cxnSp>
      <p:pic>
        <p:nvPicPr>
          <p:cNvPr id="205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739707">
            <a:off x="3754512" y="2485464"/>
            <a:ext cx="843108" cy="944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角丸四角形 27"/>
          <p:cNvSpPr/>
          <p:nvPr/>
        </p:nvSpPr>
        <p:spPr>
          <a:xfrm>
            <a:off x="4720311" y="2530102"/>
            <a:ext cx="3951546" cy="1844294"/>
          </a:xfrm>
          <a:prstGeom prst="roundRect">
            <a:avLst/>
          </a:prstGeom>
          <a:noFill/>
          <a:ln w="635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p:cNvSpPr/>
          <p:nvPr/>
        </p:nvSpPr>
        <p:spPr>
          <a:xfrm>
            <a:off x="6900530" y="215699"/>
            <a:ext cx="723014" cy="903767"/>
          </a:xfrm>
          <a:custGeom>
            <a:avLst/>
            <a:gdLst>
              <a:gd name="connsiteX0" fmla="*/ 723014 w 723014"/>
              <a:gd name="connsiteY0" fmla="*/ 0 h 903767"/>
              <a:gd name="connsiteX1" fmla="*/ 478465 w 723014"/>
              <a:gd name="connsiteY1" fmla="*/ 63795 h 903767"/>
              <a:gd name="connsiteX2" fmla="*/ 244549 w 723014"/>
              <a:gd name="connsiteY2" fmla="*/ 276446 h 903767"/>
              <a:gd name="connsiteX3" fmla="*/ 180754 w 723014"/>
              <a:gd name="connsiteY3" fmla="*/ 648586 h 903767"/>
              <a:gd name="connsiteX4" fmla="*/ 212651 w 723014"/>
              <a:gd name="connsiteY4" fmla="*/ 680483 h 903767"/>
              <a:gd name="connsiteX5" fmla="*/ 435935 w 723014"/>
              <a:gd name="connsiteY5" fmla="*/ 606055 h 903767"/>
              <a:gd name="connsiteX6" fmla="*/ 467833 w 723014"/>
              <a:gd name="connsiteY6" fmla="*/ 542260 h 903767"/>
              <a:gd name="connsiteX7" fmla="*/ 446568 w 723014"/>
              <a:gd name="connsiteY7" fmla="*/ 425302 h 903767"/>
              <a:gd name="connsiteX8" fmla="*/ 276447 w 723014"/>
              <a:gd name="connsiteY8" fmla="*/ 489097 h 903767"/>
              <a:gd name="connsiteX9" fmla="*/ 191386 w 723014"/>
              <a:gd name="connsiteY9" fmla="*/ 595423 h 903767"/>
              <a:gd name="connsiteX10" fmla="*/ 127591 w 723014"/>
              <a:gd name="connsiteY10" fmla="*/ 712381 h 903767"/>
              <a:gd name="connsiteX11" fmla="*/ 85061 w 723014"/>
              <a:gd name="connsiteY11" fmla="*/ 765544 h 903767"/>
              <a:gd name="connsiteX12" fmla="*/ 63796 w 723014"/>
              <a:gd name="connsiteY12" fmla="*/ 797441 h 903767"/>
              <a:gd name="connsiteX13" fmla="*/ 31898 w 723014"/>
              <a:gd name="connsiteY13" fmla="*/ 839972 h 903767"/>
              <a:gd name="connsiteX14" fmla="*/ 10633 w 723014"/>
              <a:gd name="connsiteY14" fmla="*/ 882502 h 903767"/>
              <a:gd name="connsiteX15" fmla="*/ 0 w 723014"/>
              <a:gd name="connsiteY15" fmla="*/ 903767 h 90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3014" h="903767">
                <a:moveTo>
                  <a:pt x="723014" y="0"/>
                </a:moveTo>
                <a:cubicBezTo>
                  <a:pt x="641498" y="21265"/>
                  <a:pt x="555542" y="29791"/>
                  <a:pt x="478465" y="63795"/>
                </a:cubicBezTo>
                <a:cubicBezTo>
                  <a:pt x="426528" y="86708"/>
                  <a:pt x="279251" y="241744"/>
                  <a:pt x="244549" y="276446"/>
                </a:cubicBezTo>
                <a:cubicBezTo>
                  <a:pt x="163685" y="468499"/>
                  <a:pt x="129799" y="454954"/>
                  <a:pt x="180754" y="648586"/>
                </a:cubicBezTo>
                <a:cubicBezTo>
                  <a:pt x="184581" y="663127"/>
                  <a:pt x="202019" y="669851"/>
                  <a:pt x="212651" y="680483"/>
                </a:cubicBezTo>
                <a:cubicBezTo>
                  <a:pt x="299329" y="664231"/>
                  <a:pt x="379316" y="676829"/>
                  <a:pt x="435935" y="606055"/>
                </a:cubicBezTo>
                <a:cubicBezTo>
                  <a:pt x="450787" y="587490"/>
                  <a:pt x="457200" y="563525"/>
                  <a:pt x="467833" y="542260"/>
                </a:cubicBezTo>
                <a:cubicBezTo>
                  <a:pt x="460745" y="503274"/>
                  <a:pt x="475888" y="451957"/>
                  <a:pt x="446568" y="425302"/>
                </a:cubicBezTo>
                <a:cubicBezTo>
                  <a:pt x="403743" y="386370"/>
                  <a:pt x="297982" y="467562"/>
                  <a:pt x="276447" y="489097"/>
                </a:cubicBezTo>
                <a:cubicBezTo>
                  <a:pt x="244353" y="521191"/>
                  <a:pt x="211684" y="554827"/>
                  <a:pt x="191386" y="595423"/>
                </a:cubicBezTo>
                <a:cubicBezTo>
                  <a:pt x="171398" y="635399"/>
                  <a:pt x="153336" y="675603"/>
                  <a:pt x="127591" y="712381"/>
                </a:cubicBezTo>
                <a:cubicBezTo>
                  <a:pt x="114577" y="730973"/>
                  <a:pt x="98677" y="747389"/>
                  <a:pt x="85061" y="765544"/>
                </a:cubicBezTo>
                <a:cubicBezTo>
                  <a:pt x="77394" y="775767"/>
                  <a:pt x="71223" y="787043"/>
                  <a:pt x="63796" y="797441"/>
                </a:cubicBezTo>
                <a:cubicBezTo>
                  <a:pt x="53496" y="811861"/>
                  <a:pt x="41290" y="824944"/>
                  <a:pt x="31898" y="839972"/>
                </a:cubicBezTo>
                <a:cubicBezTo>
                  <a:pt x="23498" y="853413"/>
                  <a:pt x="17721" y="868325"/>
                  <a:pt x="10633" y="882502"/>
                </a:cubicBezTo>
                <a:lnTo>
                  <a:pt x="0" y="903767"/>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リーフォーム 18"/>
          <p:cNvSpPr/>
          <p:nvPr/>
        </p:nvSpPr>
        <p:spPr>
          <a:xfrm>
            <a:off x="6103089" y="4210493"/>
            <a:ext cx="660747" cy="986763"/>
          </a:xfrm>
          <a:custGeom>
            <a:avLst/>
            <a:gdLst>
              <a:gd name="connsiteX0" fmla="*/ 44784 w 523249"/>
              <a:gd name="connsiteY0" fmla="*/ 0 h 829349"/>
              <a:gd name="connsiteX1" fmla="*/ 34152 w 523249"/>
              <a:gd name="connsiteY1" fmla="*/ 489098 h 829349"/>
              <a:gd name="connsiteX2" fmla="*/ 129845 w 523249"/>
              <a:gd name="connsiteY2" fmla="*/ 648586 h 829349"/>
              <a:gd name="connsiteX3" fmla="*/ 236170 w 523249"/>
              <a:gd name="connsiteY3" fmla="*/ 669851 h 829349"/>
              <a:gd name="connsiteX4" fmla="*/ 268068 w 523249"/>
              <a:gd name="connsiteY4" fmla="*/ 659219 h 829349"/>
              <a:gd name="connsiteX5" fmla="*/ 374394 w 523249"/>
              <a:gd name="connsiteY5" fmla="*/ 584791 h 829349"/>
              <a:gd name="connsiteX6" fmla="*/ 416924 w 523249"/>
              <a:gd name="connsiteY6" fmla="*/ 520995 h 829349"/>
              <a:gd name="connsiteX7" fmla="*/ 353128 w 523249"/>
              <a:gd name="connsiteY7" fmla="*/ 350874 h 829349"/>
              <a:gd name="connsiteX8" fmla="*/ 299966 w 523249"/>
              <a:gd name="connsiteY8" fmla="*/ 340242 h 829349"/>
              <a:gd name="connsiteX9" fmla="*/ 236170 w 523249"/>
              <a:gd name="connsiteY9" fmla="*/ 361507 h 829349"/>
              <a:gd name="connsiteX10" fmla="*/ 193640 w 523249"/>
              <a:gd name="connsiteY10" fmla="*/ 457200 h 829349"/>
              <a:gd name="connsiteX11" fmla="*/ 214905 w 523249"/>
              <a:gd name="connsiteY11" fmla="*/ 606056 h 829349"/>
              <a:gd name="connsiteX12" fmla="*/ 257435 w 523249"/>
              <a:gd name="connsiteY12" fmla="*/ 691116 h 829349"/>
              <a:gd name="connsiteX13" fmla="*/ 278701 w 523249"/>
              <a:gd name="connsiteY13" fmla="*/ 723014 h 829349"/>
              <a:gd name="connsiteX14" fmla="*/ 363761 w 523249"/>
              <a:gd name="connsiteY14" fmla="*/ 786809 h 829349"/>
              <a:gd name="connsiteX15" fmla="*/ 448821 w 523249"/>
              <a:gd name="connsiteY15" fmla="*/ 808074 h 829349"/>
              <a:gd name="connsiteX16" fmla="*/ 523249 w 523249"/>
              <a:gd name="connsiteY16" fmla="*/ 829340 h 82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49" h="829349">
                <a:moveTo>
                  <a:pt x="44784" y="0"/>
                </a:moveTo>
                <a:cubicBezTo>
                  <a:pt x="126" y="193521"/>
                  <a:pt x="-23640" y="236915"/>
                  <a:pt x="34152" y="489098"/>
                </a:cubicBezTo>
                <a:cubicBezTo>
                  <a:pt x="48001" y="549529"/>
                  <a:pt x="69051" y="636427"/>
                  <a:pt x="129845" y="648586"/>
                </a:cubicBezTo>
                <a:lnTo>
                  <a:pt x="236170" y="669851"/>
                </a:lnTo>
                <a:cubicBezTo>
                  <a:pt x="246803" y="666307"/>
                  <a:pt x="257766" y="663634"/>
                  <a:pt x="268068" y="659219"/>
                </a:cubicBezTo>
                <a:cubicBezTo>
                  <a:pt x="307705" y="642232"/>
                  <a:pt x="347428" y="619462"/>
                  <a:pt x="374394" y="584791"/>
                </a:cubicBezTo>
                <a:cubicBezTo>
                  <a:pt x="390085" y="564617"/>
                  <a:pt x="402747" y="542260"/>
                  <a:pt x="416924" y="520995"/>
                </a:cubicBezTo>
                <a:cubicBezTo>
                  <a:pt x="408443" y="484244"/>
                  <a:pt x="409940" y="379280"/>
                  <a:pt x="353128" y="350874"/>
                </a:cubicBezTo>
                <a:cubicBezTo>
                  <a:pt x="336964" y="342792"/>
                  <a:pt x="317687" y="343786"/>
                  <a:pt x="299966" y="340242"/>
                </a:cubicBezTo>
                <a:cubicBezTo>
                  <a:pt x="278701" y="347330"/>
                  <a:pt x="254821" y="349073"/>
                  <a:pt x="236170" y="361507"/>
                </a:cubicBezTo>
                <a:cubicBezTo>
                  <a:pt x="200006" y="385616"/>
                  <a:pt x="201042" y="420190"/>
                  <a:pt x="193640" y="457200"/>
                </a:cubicBezTo>
                <a:cubicBezTo>
                  <a:pt x="200728" y="506819"/>
                  <a:pt x="201717" y="557700"/>
                  <a:pt x="214905" y="606056"/>
                </a:cubicBezTo>
                <a:cubicBezTo>
                  <a:pt x="223246" y="636639"/>
                  <a:pt x="239851" y="664740"/>
                  <a:pt x="257435" y="691116"/>
                </a:cubicBezTo>
                <a:cubicBezTo>
                  <a:pt x="264524" y="701749"/>
                  <a:pt x="270520" y="713197"/>
                  <a:pt x="278701" y="723014"/>
                </a:cubicBezTo>
                <a:cubicBezTo>
                  <a:pt x="301109" y="749904"/>
                  <a:pt x="330829" y="774143"/>
                  <a:pt x="363761" y="786809"/>
                </a:cubicBezTo>
                <a:cubicBezTo>
                  <a:pt x="391039" y="797300"/>
                  <a:pt x="420720" y="800045"/>
                  <a:pt x="448821" y="808074"/>
                </a:cubicBezTo>
                <a:cubicBezTo>
                  <a:pt x="527173" y="830461"/>
                  <a:pt x="488431" y="829340"/>
                  <a:pt x="523249" y="8293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7610402" y="116632"/>
            <a:ext cx="1268936" cy="461665"/>
          </a:xfrm>
          <a:prstGeom prst="rect">
            <a:avLst/>
          </a:prstGeom>
          <a:noFill/>
        </p:spPr>
        <p:txBody>
          <a:bodyPr wrap="square" rtlCol="0">
            <a:spAutoFit/>
          </a:bodyPr>
          <a:lstStyle/>
          <a:p>
            <a:r>
              <a:rPr kumimoji="1" lang="ja-JP" altLang="en-US" sz="2400" u="sng" dirty="0" smtClean="0"/>
              <a:t>関連：高</a:t>
            </a:r>
            <a:endParaRPr kumimoji="1" lang="ja-JP" altLang="en-US" sz="2400" u="sng" dirty="0"/>
          </a:p>
        </p:txBody>
      </p:sp>
      <p:sp>
        <p:nvSpPr>
          <p:cNvPr id="32" name="テキスト ボックス 31"/>
          <p:cNvSpPr txBox="1"/>
          <p:nvPr/>
        </p:nvSpPr>
        <p:spPr>
          <a:xfrm>
            <a:off x="6861464" y="4966423"/>
            <a:ext cx="1268936" cy="461665"/>
          </a:xfrm>
          <a:prstGeom prst="rect">
            <a:avLst/>
          </a:prstGeom>
          <a:noFill/>
        </p:spPr>
        <p:txBody>
          <a:bodyPr wrap="square" rtlCol="0">
            <a:spAutoFit/>
          </a:bodyPr>
          <a:lstStyle/>
          <a:p>
            <a:r>
              <a:rPr kumimoji="1" lang="ja-JP" altLang="en-US" sz="2400" u="sng" dirty="0" smtClean="0"/>
              <a:t>関連：低</a:t>
            </a:r>
            <a:endParaRPr kumimoji="1" lang="ja-JP" altLang="en-US" sz="2400" u="sng"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189" y="1733670"/>
            <a:ext cx="1458515" cy="175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2221" y="1269851"/>
            <a:ext cx="989783" cy="1187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550" y="4570095"/>
            <a:ext cx="1384530" cy="166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4216" y="1685720"/>
            <a:ext cx="1283965" cy="1714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2005" y="1119466"/>
            <a:ext cx="1056616" cy="1410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6376" y="2919678"/>
            <a:ext cx="1071066" cy="1429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8806" y="4703874"/>
            <a:ext cx="1564531" cy="1173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0059" y="2988617"/>
            <a:ext cx="1292050" cy="129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5253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828010"/>
          </a:xfrm>
        </p:spPr>
        <p:txBody>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57200" y="744042"/>
            <a:ext cx="8372070" cy="5382121"/>
          </a:xfrm>
        </p:spPr>
        <p:txBody>
          <a:bodyPr/>
          <a:lstStyle/>
          <a:p>
            <a:r>
              <a:rPr lang="ja-JP" altLang="en-US" dirty="0" smtClean="0"/>
              <a:t>入口付近で関連の高いクロス</a:t>
            </a:r>
            <a:r>
              <a:rPr lang="en-US" altLang="ja-JP" dirty="0" smtClean="0"/>
              <a:t>MD</a:t>
            </a:r>
            <a:r>
              <a:rPr lang="ja-JP" altLang="en-US" dirty="0" smtClean="0"/>
              <a:t>をすることで</a:t>
            </a:r>
            <a:endParaRPr lang="en-US" altLang="ja-JP" dirty="0" smtClean="0"/>
          </a:p>
          <a:p>
            <a:r>
              <a:rPr lang="ja-JP" altLang="en-US" dirty="0" smtClean="0"/>
              <a:t>そのブランドのコンセプトを知らない働く女性に</a:t>
            </a:r>
            <a:endParaRPr lang="en-US" altLang="ja-JP" dirty="0" smtClean="0"/>
          </a:p>
          <a:p>
            <a:r>
              <a:rPr lang="ja-JP" altLang="en-US" dirty="0" smtClean="0"/>
              <a:t>短時間でブランド・コンセプトを伝えることができる</a:t>
            </a:r>
            <a:endParaRPr lang="en-US" altLang="ja-JP" dirty="0" smtClean="0"/>
          </a:p>
          <a:p>
            <a:r>
              <a:rPr lang="ja-JP" altLang="en-US" dirty="0"/>
              <a:t>のではない</a:t>
            </a:r>
            <a:r>
              <a:rPr lang="ja-JP" altLang="en-US" dirty="0" smtClean="0"/>
              <a:t>か。</a:t>
            </a:r>
            <a:endParaRPr lang="en-US" altLang="ja-JP" dirty="0" smtClean="0"/>
          </a:p>
          <a:p>
            <a:endParaRPr lang="en-US" altLang="ja-JP" dirty="0" smtClean="0"/>
          </a:p>
          <a:p>
            <a:endParaRPr lang="en-US" altLang="ja-JP" dirty="0"/>
          </a:p>
          <a:p>
            <a:endParaRPr lang="en-US" altLang="ja-JP" dirty="0" smtClean="0"/>
          </a:p>
          <a:p>
            <a:r>
              <a:rPr lang="ja-JP" altLang="en-US" dirty="0" smtClean="0"/>
              <a:t>また、購買</a:t>
            </a:r>
            <a:r>
              <a:rPr lang="ja-JP" altLang="en-US" dirty="0"/>
              <a:t>に対する肯定的な感情を</a:t>
            </a:r>
            <a:r>
              <a:rPr lang="ja-JP" altLang="en-US" dirty="0" smtClean="0"/>
              <a:t>促し、</a:t>
            </a:r>
            <a:endParaRPr lang="en-US" altLang="ja-JP" dirty="0" smtClean="0"/>
          </a:p>
          <a:p>
            <a:r>
              <a:rPr lang="ja-JP" altLang="en-US" dirty="0" smtClean="0"/>
              <a:t>店舗内行動に繋がるのではないか。</a:t>
            </a:r>
            <a:endParaRPr lang="en-US" altLang="ja-JP" dirty="0" smtClean="0"/>
          </a:p>
          <a:p>
            <a:r>
              <a:rPr lang="ja-JP" altLang="en-US" dirty="0" smtClean="0"/>
              <a:t>　⇒ 購買に対する肯定的な感情</a:t>
            </a:r>
            <a:r>
              <a:rPr lang="en-US" altLang="ja-JP" dirty="0" smtClean="0"/>
              <a:t>…</a:t>
            </a:r>
            <a:r>
              <a:rPr lang="ja-JP" altLang="en-US" dirty="0" smtClean="0"/>
              <a:t>近くで見てみたい、手</a:t>
            </a:r>
            <a:r>
              <a:rPr lang="ja-JP" altLang="en-US" dirty="0"/>
              <a:t>に</a:t>
            </a:r>
            <a:r>
              <a:rPr lang="ja-JP" altLang="en-US" dirty="0" smtClean="0"/>
              <a:t>とってみたいなど</a:t>
            </a:r>
            <a:endParaRPr lang="en-US" altLang="ja-JP" dirty="0" smtClean="0"/>
          </a:p>
          <a:p>
            <a:r>
              <a:rPr lang="ja-JP" altLang="en-US" dirty="0"/>
              <a:t>　</a:t>
            </a:r>
            <a:r>
              <a:rPr lang="ja-JP" altLang="en-US" dirty="0" smtClean="0"/>
              <a:t>⇒ 店舗内行動</a:t>
            </a:r>
            <a:r>
              <a:rPr lang="en-US" altLang="ja-JP" dirty="0" smtClean="0"/>
              <a:t>…</a:t>
            </a:r>
            <a:r>
              <a:rPr lang="ja-JP" altLang="en-US" dirty="0" smtClean="0"/>
              <a:t>入口だけでなく店内を見て回る</a:t>
            </a:r>
            <a:endParaRPr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BE28AB79-3098-4431-A600-1CB4FD5F9234}"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38</a:t>
            </a:fld>
            <a:endParaRPr kumimoji="1" lang="ja-JP" alt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2311730"/>
            <a:ext cx="1592975" cy="159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円/楕円 7"/>
          <p:cNvSpPr/>
          <p:nvPr/>
        </p:nvSpPr>
        <p:spPr>
          <a:xfrm>
            <a:off x="5974467" y="260648"/>
            <a:ext cx="2854803" cy="1326828"/>
          </a:xfrm>
          <a:prstGeom prst="ellipse">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2">
                    <a:lumMod val="50000"/>
                  </a:schemeClr>
                </a:solidFill>
              </a:rPr>
              <a:t>大人っぽい、</a:t>
            </a:r>
            <a:endParaRPr kumimoji="1" lang="en-US" altLang="ja-JP" sz="2000" dirty="0" smtClean="0">
              <a:solidFill>
                <a:schemeClr val="tx2">
                  <a:lumMod val="50000"/>
                </a:schemeClr>
              </a:solidFill>
            </a:endParaRPr>
          </a:p>
          <a:p>
            <a:pPr algn="ctr"/>
            <a:r>
              <a:rPr kumimoji="1" lang="ja-JP" altLang="en-US" sz="2000" dirty="0" smtClean="0">
                <a:solidFill>
                  <a:schemeClr val="tx2">
                    <a:lumMod val="50000"/>
                  </a:schemeClr>
                </a:solidFill>
              </a:rPr>
              <a:t>かわいい、おしゃれ、かっこいい</a:t>
            </a:r>
            <a:r>
              <a:rPr kumimoji="1" lang="en-US" altLang="ja-JP" sz="2000" dirty="0" smtClean="0">
                <a:solidFill>
                  <a:schemeClr val="tx2">
                    <a:lumMod val="50000"/>
                  </a:schemeClr>
                </a:solidFill>
              </a:rPr>
              <a:t>etc…</a:t>
            </a:r>
          </a:p>
        </p:txBody>
      </p:sp>
      <p:sp>
        <p:nvSpPr>
          <p:cNvPr id="11" name="円/楕円 10"/>
          <p:cNvSpPr/>
          <p:nvPr/>
        </p:nvSpPr>
        <p:spPr>
          <a:xfrm>
            <a:off x="7454964" y="1739876"/>
            <a:ext cx="377222" cy="255092"/>
          </a:xfrm>
          <a:prstGeom prst="ellipse">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000" dirty="0" smtClean="0">
              <a:solidFill>
                <a:schemeClr val="tx2">
                  <a:lumMod val="50000"/>
                </a:schemeClr>
              </a:solidFill>
            </a:endParaRPr>
          </a:p>
        </p:txBody>
      </p:sp>
      <p:sp>
        <p:nvSpPr>
          <p:cNvPr id="12" name="円/楕円 11"/>
          <p:cNvSpPr/>
          <p:nvPr/>
        </p:nvSpPr>
        <p:spPr>
          <a:xfrm>
            <a:off x="7832186" y="2094683"/>
            <a:ext cx="152400" cy="152400"/>
          </a:xfrm>
          <a:prstGeom prst="ellipse">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000" dirty="0" smtClean="0">
              <a:solidFill>
                <a:schemeClr val="tx2">
                  <a:lumMod val="50000"/>
                </a:schemeClr>
              </a:solidFill>
            </a:endParaRPr>
          </a:p>
        </p:txBody>
      </p:sp>
    </p:spTree>
    <p:extLst>
      <p:ext uri="{BB962C8B-B14F-4D97-AF65-F5344CB8AC3E}">
        <p14:creationId xmlns:p14="http://schemas.microsoft.com/office/powerpoint/2010/main" val="516490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仮説１</a:t>
            </a:r>
            <a:endParaRPr kumimoji="1" lang="ja-JP" altLang="en-US" dirty="0"/>
          </a:p>
        </p:txBody>
      </p:sp>
      <p:sp>
        <p:nvSpPr>
          <p:cNvPr id="4" name="日付プレースホルダー 3"/>
          <p:cNvSpPr>
            <a:spLocks noGrp="1"/>
          </p:cNvSpPr>
          <p:nvPr>
            <p:ph type="dt" sz="half" idx="10"/>
          </p:nvPr>
        </p:nvSpPr>
        <p:spPr/>
        <p:txBody>
          <a:bodyPr/>
          <a:lstStyle/>
          <a:p>
            <a:fld id="{E8CF45F5-CA9A-4584-8BD6-2F0AB7C7AB50}"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39</a:t>
            </a:fld>
            <a:endParaRPr kumimoji="1" lang="ja-JP" altLang="en-US"/>
          </a:p>
        </p:txBody>
      </p:sp>
      <p:sp>
        <p:nvSpPr>
          <p:cNvPr id="6" name="正方形/長方形 5"/>
          <p:cNvSpPr/>
          <p:nvPr/>
        </p:nvSpPr>
        <p:spPr>
          <a:xfrm>
            <a:off x="251520" y="1898538"/>
            <a:ext cx="8568952" cy="2736304"/>
          </a:xfrm>
          <a:prstGeom prst="rect">
            <a:avLst/>
          </a:prstGeom>
          <a:solidFill>
            <a:schemeClr val="bg1"/>
          </a:solidFill>
          <a:ln w="76200" cmpd="dbl"/>
        </p:spPr>
        <p:style>
          <a:lnRef idx="1">
            <a:schemeClr val="accent2"/>
          </a:lnRef>
          <a:fillRef idx="2">
            <a:schemeClr val="accent2"/>
          </a:fillRef>
          <a:effectRef idx="1">
            <a:schemeClr val="accent2"/>
          </a:effectRef>
          <a:fontRef idx="minor">
            <a:schemeClr val="dk1"/>
          </a:fontRef>
        </p:style>
        <p:txBody>
          <a:bodyPr rtlCol="0" anchor="ctr"/>
          <a:lstStyle/>
          <a:p>
            <a:pPr algn="just"/>
            <a:r>
              <a:rPr lang="ja-JP" altLang="en-US" sz="2800" dirty="0" smtClean="0">
                <a:solidFill>
                  <a:schemeClr val="tx1"/>
                </a:solidFill>
              </a:rPr>
              <a:t>駅ナカのアパレル店舗において、入口付近で関連の高い小物と服のクロスマーチャンダイジングをすることで、そのブランドのコンセプトを知らない通勤中の女性に対し、短時間でブランド・コンセプトが伝わる。</a:t>
            </a:r>
            <a:endParaRPr kumimoji="1" lang="ja-JP" altLang="en-US" dirty="0"/>
          </a:p>
        </p:txBody>
      </p:sp>
    </p:spTree>
    <p:extLst>
      <p:ext uri="{BB962C8B-B14F-4D97-AF65-F5344CB8AC3E}">
        <p14:creationId xmlns:p14="http://schemas.microsoft.com/office/powerpoint/2010/main" val="19637803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34489" y="1704092"/>
            <a:ext cx="7620000" cy="4601944"/>
          </a:xfrm>
        </p:spPr>
        <p:txBody>
          <a:bodyPr/>
          <a:lstStyle/>
          <a:p>
            <a:r>
              <a:rPr kumimoji="1" lang="ja-JP" altLang="en-US" dirty="0" smtClean="0"/>
              <a:t>　駅の発達</a:t>
            </a:r>
            <a:endParaRPr kumimoji="1" lang="en-US" altLang="ja-JP" dirty="0" smtClean="0"/>
          </a:p>
          <a:p>
            <a:r>
              <a:rPr kumimoji="1" lang="ja-JP" altLang="en-US" dirty="0" smtClean="0"/>
              <a:t>　消費者の意識の変化</a:t>
            </a:r>
            <a:endParaRPr kumimoji="1" lang="en-US" altLang="ja-JP" dirty="0" smtClean="0"/>
          </a:p>
          <a:p>
            <a:pPr marL="342900" indent="-342900">
              <a:buFont typeface="Arial" pitchFamily="34" charset="0"/>
              <a:buChar char="•"/>
            </a:pPr>
            <a:endParaRPr lang="en-US" altLang="ja-JP" dirty="0"/>
          </a:p>
          <a:p>
            <a:r>
              <a:rPr lang="ja-JP" altLang="en-US" dirty="0"/>
              <a:t>消費者の意識の変化</a:t>
            </a:r>
          </a:p>
          <a:p>
            <a:r>
              <a:rPr kumimoji="1" lang="ja-JP" altLang="en-US" dirty="0" smtClean="0"/>
              <a:t>　　「買い物をするためだけに外出するのはわずらわしい」、「買い物をするときに店に出かけたり、商品を探すのにかかる時間がもったいない」というような買い物を</a:t>
            </a:r>
            <a:r>
              <a:rPr kumimoji="1" lang="ja-JP" altLang="en-US" sz="2400" dirty="0" smtClean="0">
                <a:solidFill>
                  <a:srgbClr val="00B050"/>
                </a:solidFill>
              </a:rPr>
              <a:t>「手間、労力」</a:t>
            </a:r>
            <a:r>
              <a:rPr kumimoji="1" lang="ja-JP" altLang="en-US" dirty="0" smtClean="0"/>
              <a:t>に感じる意識が</a:t>
            </a:r>
            <a:r>
              <a:rPr lang="ja-JP" altLang="en-US" dirty="0"/>
              <a:t>増えて</a:t>
            </a:r>
            <a:r>
              <a:rPr lang="ja-JP" altLang="en-US" dirty="0" smtClean="0"/>
              <a:t>きた。一方で、通勤、通学の途中、職場や学校の近く、用事の途中に買い物をするシーンが増える。</a:t>
            </a:r>
            <a:endParaRPr kumimoji="1" lang="ja-JP" altLang="en-US" dirty="0"/>
          </a:p>
        </p:txBody>
      </p:sp>
      <p:sp>
        <p:nvSpPr>
          <p:cNvPr id="4" name="日付プレースホルダー 3"/>
          <p:cNvSpPr>
            <a:spLocks noGrp="1"/>
          </p:cNvSpPr>
          <p:nvPr>
            <p:ph type="dt" sz="half" idx="10"/>
          </p:nvPr>
        </p:nvSpPr>
        <p:spPr/>
        <p:txBody>
          <a:bodyPr/>
          <a:lstStyle/>
          <a:p>
            <a:fld id="{D01D971F-131A-4515-A81F-549D67734C9C}"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a:t>
            </a:fld>
            <a:endParaRPr kumimoji="1" lang="ja-JP" altLang="en-US" dirty="0"/>
          </a:p>
        </p:txBody>
      </p:sp>
      <p:sp>
        <p:nvSpPr>
          <p:cNvPr id="7" name="角丸四角形 6"/>
          <p:cNvSpPr/>
          <p:nvPr/>
        </p:nvSpPr>
        <p:spPr>
          <a:xfrm>
            <a:off x="374619" y="3429000"/>
            <a:ext cx="8053848" cy="18722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ストライプ矢印 7"/>
          <p:cNvSpPr/>
          <p:nvPr/>
        </p:nvSpPr>
        <p:spPr>
          <a:xfrm>
            <a:off x="3331488" y="1995727"/>
            <a:ext cx="1224136" cy="576064"/>
          </a:xfrm>
          <a:prstGeom prst="stripedRightArrow">
            <a:avLst/>
          </a:prstGeom>
          <a:solidFill>
            <a:srgbClr val="23ED58"/>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p:cNvSpPr txBox="1"/>
          <p:nvPr/>
        </p:nvSpPr>
        <p:spPr>
          <a:xfrm>
            <a:off x="4685149" y="1925460"/>
            <a:ext cx="3761250" cy="646331"/>
          </a:xfrm>
          <a:prstGeom prst="rect">
            <a:avLst/>
          </a:prstGeom>
          <a:noFill/>
        </p:spPr>
        <p:txBody>
          <a:bodyPr wrap="square" rtlCol="0">
            <a:spAutoFit/>
          </a:bodyPr>
          <a:lstStyle/>
          <a:p>
            <a:r>
              <a:rPr kumimoji="1" lang="ja-JP" altLang="en-US" sz="3600" dirty="0" smtClean="0">
                <a:solidFill>
                  <a:srgbClr val="0070C0"/>
                </a:solidFill>
              </a:rPr>
              <a:t>駅消費の活発化</a:t>
            </a:r>
            <a:endParaRPr kumimoji="1" lang="ja-JP" altLang="en-US" sz="3600" dirty="0">
              <a:solidFill>
                <a:srgbClr val="0070C0"/>
              </a:solidFill>
            </a:endParaRPr>
          </a:p>
        </p:txBody>
      </p:sp>
      <p:sp>
        <p:nvSpPr>
          <p:cNvPr id="6" name="正方形/長方形 5"/>
          <p:cNvSpPr/>
          <p:nvPr/>
        </p:nvSpPr>
        <p:spPr>
          <a:xfrm>
            <a:off x="2885336" y="6093296"/>
            <a:ext cx="535907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ct val="20000"/>
              </a:spcBef>
              <a:spcAft>
                <a:spcPts val="600"/>
              </a:spcAft>
            </a:pPr>
            <a:r>
              <a:rPr lang="en-US" altLang="ja-JP" sz="1000" b="1" dirty="0">
                <a:solidFill>
                  <a:srgbClr val="000000"/>
                </a:solidFill>
              </a:rPr>
              <a:t>JMR</a:t>
            </a:r>
            <a:r>
              <a:rPr lang="ja-JP" altLang="en-US" sz="1000" b="1" dirty="0">
                <a:solidFill>
                  <a:srgbClr val="000000"/>
                </a:solidFill>
              </a:rPr>
              <a:t>生活総合研究所　（</a:t>
            </a:r>
            <a:r>
              <a:rPr lang="en-US" altLang="ja-JP" sz="1000" b="1" dirty="0">
                <a:solidFill>
                  <a:srgbClr val="000000"/>
                </a:solidFill>
              </a:rPr>
              <a:t>2010</a:t>
            </a:r>
            <a:r>
              <a:rPr lang="ja-JP" altLang="en-US" sz="1000" b="1" dirty="0">
                <a:solidFill>
                  <a:srgbClr val="000000"/>
                </a:solidFill>
              </a:rPr>
              <a:t>）</a:t>
            </a:r>
            <a:r>
              <a:rPr lang="en-US" altLang="ja-JP" sz="1000" b="1" dirty="0">
                <a:solidFill>
                  <a:srgbClr val="000000"/>
                </a:solidFill>
              </a:rPr>
              <a:t>『</a:t>
            </a:r>
            <a:r>
              <a:rPr lang="ja-JP" altLang="en-US" sz="1000" b="1" dirty="0">
                <a:solidFill>
                  <a:srgbClr val="000000"/>
                </a:solidFill>
              </a:rPr>
              <a:t>消費社会白書</a:t>
            </a:r>
            <a:r>
              <a:rPr lang="en-US" altLang="ja-JP" sz="1000" b="1" dirty="0">
                <a:solidFill>
                  <a:srgbClr val="000000"/>
                </a:solidFill>
              </a:rPr>
              <a:t>2010</a:t>
            </a:r>
            <a:r>
              <a:rPr lang="ja-JP" altLang="en-US" sz="1000" b="1" dirty="0">
                <a:solidFill>
                  <a:srgbClr val="000000"/>
                </a:solidFill>
              </a:rPr>
              <a:t> ひらく世代格差強まるスマート消費</a:t>
            </a:r>
            <a:r>
              <a:rPr lang="en-US" altLang="ja-JP" sz="1000" b="1" dirty="0">
                <a:solidFill>
                  <a:srgbClr val="000000"/>
                </a:solidFill>
              </a:rPr>
              <a:t>』</a:t>
            </a:r>
          </a:p>
        </p:txBody>
      </p:sp>
      <p:sp>
        <p:nvSpPr>
          <p:cNvPr id="10" name="角丸四角形 9"/>
          <p:cNvSpPr/>
          <p:nvPr/>
        </p:nvSpPr>
        <p:spPr>
          <a:xfrm>
            <a:off x="416233" y="1628800"/>
            <a:ext cx="2857351" cy="115560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p:cNvSpPr txBox="1"/>
          <p:nvPr/>
        </p:nvSpPr>
        <p:spPr>
          <a:xfrm>
            <a:off x="3687822" y="1045439"/>
            <a:ext cx="5904656" cy="369332"/>
          </a:xfrm>
          <a:prstGeom prst="rect">
            <a:avLst/>
          </a:prstGeom>
          <a:noFill/>
        </p:spPr>
        <p:txBody>
          <a:bodyPr wrap="square" rtlCol="0">
            <a:spAutoFit/>
          </a:bodyPr>
          <a:lstStyle/>
          <a:p>
            <a:r>
              <a:rPr kumimoji="1" lang="ja-JP" altLang="en-US" dirty="0" smtClean="0"/>
              <a:t>改札内・外、駅地下、駅ビルで行われる消費の総称</a:t>
            </a:r>
            <a:endParaRPr kumimoji="1" lang="ja-JP" altLang="en-US" dirty="0"/>
          </a:p>
        </p:txBody>
      </p:sp>
      <p:cxnSp>
        <p:nvCxnSpPr>
          <p:cNvPr id="25" name="カギ線コネクタ 24"/>
          <p:cNvCxnSpPr/>
          <p:nvPr/>
        </p:nvCxnSpPr>
        <p:spPr>
          <a:xfrm>
            <a:off x="1691680" y="814605"/>
            <a:ext cx="2016224" cy="420586"/>
          </a:xfrm>
          <a:prstGeom prst="bentConnector3">
            <a:avLst>
              <a:gd name="adj1" fmla="val 72028"/>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35" name="正方形/長方形 34"/>
          <p:cNvSpPr/>
          <p:nvPr/>
        </p:nvSpPr>
        <p:spPr>
          <a:xfrm>
            <a:off x="3689121" y="1019167"/>
            <a:ext cx="5256584" cy="432048"/>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p:cNvSpPr txBox="1"/>
          <p:nvPr/>
        </p:nvSpPr>
        <p:spPr>
          <a:xfrm>
            <a:off x="291240" y="168274"/>
            <a:ext cx="4392488" cy="646331"/>
          </a:xfrm>
          <a:prstGeom prst="rect">
            <a:avLst/>
          </a:prstGeom>
          <a:noFill/>
        </p:spPr>
        <p:txBody>
          <a:bodyPr wrap="square" rtlCol="0">
            <a:spAutoFit/>
          </a:bodyPr>
          <a:lstStyle/>
          <a:p>
            <a:r>
              <a:rPr kumimoji="1" lang="ja-JP" altLang="en-US" sz="3600" dirty="0" smtClean="0">
                <a:solidFill>
                  <a:schemeClr val="tx2"/>
                </a:solidFill>
              </a:rPr>
              <a:t>駅消費の背景</a:t>
            </a:r>
            <a:endParaRPr kumimoji="1" lang="ja-JP" altLang="en-US" sz="3600" dirty="0">
              <a:solidFill>
                <a:schemeClr val="tx2"/>
              </a:solidFill>
            </a:endParaRPr>
          </a:p>
        </p:txBody>
      </p:sp>
    </p:spTree>
    <p:extLst>
      <p:ext uri="{BB962C8B-B14F-4D97-AF65-F5344CB8AC3E}">
        <p14:creationId xmlns:p14="http://schemas.microsoft.com/office/powerpoint/2010/main" val="40154035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仮説２</a:t>
            </a:r>
            <a:endParaRPr kumimoji="1" lang="ja-JP" altLang="en-US" dirty="0"/>
          </a:p>
        </p:txBody>
      </p:sp>
      <p:sp>
        <p:nvSpPr>
          <p:cNvPr id="4" name="日付プレースホルダー 3"/>
          <p:cNvSpPr>
            <a:spLocks noGrp="1"/>
          </p:cNvSpPr>
          <p:nvPr>
            <p:ph type="dt" sz="half" idx="10"/>
          </p:nvPr>
        </p:nvSpPr>
        <p:spPr/>
        <p:txBody>
          <a:bodyPr/>
          <a:lstStyle/>
          <a:p>
            <a:fld id="{C4C9CDB8-8C04-44FF-8DD2-94B9F5209B0C}"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40</a:t>
            </a:fld>
            <a:endParaRPr kumimoji="1" lang="ja-JP" altLang="en-US"/>
          </a:p>
        </p:txBody>
      </p:sp>
      <p:sp>
        <p:nvSpPr>
          <p:cNvPr id="6" name="正方形/長方形 5"/>
          <p:cNvSpPr/>
          <p:nvPr/>
        </p:nvSpPr>
        <p:spPr>
          <a:xfrm>
            <a:off x="251520" y="1898538"/>
            <a:ext cx="8568952" cy="2736304"/>
          </a:xfrm>
          <a:prstGeom prst="rect">
            <a:avLst/>
          </a:prstGeom>
          <a:solidFill>
            <a:schemeClr val="bg1"/>
          </a:solidFill>
          <a:ln w="76200" cmpd="dbl"/>
        </p:spPr>
        <p:style>
          <a:lnRef idx="1">
            <a:schemeClr val="accent2"/>
          </a:lnRef>
          <a:fillRef idx="2">
            <a:schemeClr val="accent2"/>
          </a:fillRef>
          <a:effectRef idx="1">
            <a:schemeClr val="accent2"/>
          </a:effectRef>
          <a:fontRef idx="minor">
            <a:schemeClr val="dk1"/>
          </a:fontRef>
        </p:style>
        <p:txBody>
          <a:bodyPr rtlCol="0" anchor="ctr"/>
          <a:lstStyle/>
          <a:p>
            <a:pPr algn="just"/>
            <a:r>
              <a:rPr lang="ja-JP" altLang="en-US" sz="2800" dirty="0" smtClean="0">
                <a:solidFill>
                  <a:schemeClr val="tx1"/>
                </a:solidFill>
              </a:rPr>
              <a:t>駅ナカのアパレル店舗において、入口付近で関連の高い小物と服のクロスマーチャンダイジングをすることで、そのブランドのコンセプトを知らない通勤中の女性に対し、購買に対する肯定的な感情を促し、店舗内行動に繋がる。</a:t>
            </a:r>
          </a:p>
          <a:p>
            <a:pPr algn="ctr"/>
            <a:endParaRPr kumimoji="1" lang="ja-JP" altLang="en-US" dirty="0"/>
          </a:p>
        </p:txBody>
      </p:sp>
    </p:spTree>
    <p:extLst>
      <p:ext uri="{BB962C8B-B14F-4D97-AF65-F5344CB8AC3E}">
        <p14:creationId xmlns:p14="http://schemas.microsoft.com/office/powerpoint/2010/main" val="7311851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467970"/>
          </a:xfrm>
        </p:spPr>
        <p:txBody>
          <a:bodyPr>
            <a:normAutofit fontScale="90000"/>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57200" y="980728"/>
            <a:ext cx="7620000" cy="5145435"/>
          </a:xfrm>
        </p:spPr>
        <p:txBody>
          <a:bodyPr/>
          <a:lstStyle/>
          <a:p>
            <a:r>
              <a:rPr kumimoji="1" lang="ja-JP" altLang="en-US" dirty="0" smtClean="0"/>
              <a:t>仮説２　系１</a:t>
            </a:r>
            <a:endParaRPr kumimoji="1" lang="en-US" altLang="ja-JP" dirty="0" smtClean="0"/>
          </a:p>
          <a:p>
            <a:r>
              <a:rPr lang="ja-JP" altLang="en-US" dirty="0"/>
              <a:t>　入り口付近で関連性の高い小物と服のクロスマーチャンダイジングをすることで</a:t>
            </a:r>
            <a:r>
              <a:rPr lang="ja-JP" altLang="en-US" dirty="0" smtClean="0"/>
              <a:t>、購買</a:t>
            </a:r>
            <a:r>
              <a:rPr lang="ja-JP" altLang="en-US" dirty="0"/>
              <a:t>に対する肯定的な</a:t>
            </a:r>
            <a:r>
              <a:rPr lang="ja-JP" altLang="en-US" dirty="0" smtClean="0"/>
              <a:t>感情を促す</a:t>
            </a:r>
            <a:endParaRPr kumimoji="1" lang="en-US" altLang="ja-JP" dirty="0" smtClean="0"/>
          </a:p>
          <a:p>
            <a:r>
              <a:rPr lang="ja-JP" altLang="en-US" dirty="0"/>
              <a:t>　</a:t>
            </a:r>
            <a:endParaRPr lang="en-US" altLang="ja-JP" dirty="0" smtClean="0"/>
          </a:p>
          <a:p>
            <a:endParaRPr kumimoji="1" lang="en-US" altLang="ja-JP" dirty="0"/>
          </a:p>
          <a:p>
            <a:r>
              <a:rPr lang="ja-JP" altLang="en-US" dirty="0" smtClean="0"/>
              <a:t>仮説２　系</a:t>
            </a:r>
            <a:r>
              <a:rPr lang="en-US" altLang="ja-JP" dirty="0" smtClean="0"/>
              <a:t>2</a:t>
            </a:r>
          </a:p>
          <a:p>
            <a:r>
              <a:rPr lang="ja-JP" altLang="en-US" dirty="0"/>
              <a:t>　</a:t>
            </a:r>
            <a:r>
              <a:rPr lang="ja-JP" altLang="en-US" dirty="0" smtClean="0"/>
              <a:t>入り口付近で購買</a:t>
            </a:r>
            <a:r>
              <a:rPr lang="ja-JP" altLang="en-US" dirty="0"/>
              <a:t>に対する肯定的な</a:t>
            </a:r>
            <a:r>
              <a:rPr lang="ja-JP" altLang="en-US" dirty="0" smtClean="0"/>
              <a:t>感情が促されると、</a:t>
            </a:r>
            <a:r>
              <a:rPr lang="ja-JP" altLang="en-US" dirty="0"/>
              <a:t>店舗内行動に繋がる。</a:t>
            </a:r>
            <a:endParaRPr lang="en-US" altLang="ja-JP" dirty="0" smtClean="0"/>
          </a:p>
          <a:p>
            <a:r>
              <a:rPr kumimoji="1" lang="ja-JP" altLang="en-US" dirty="0"/>
              <a:t>　</a:t>
            </a:r>
          </a:p>
        </p:txBody>
      </p:sp>
      <p:sp>
        <p:nvSpPr>
          <p:cNvPr id="4" name="日付プレースホルダー 3"/>
          <p:cNvSpPr>
            <a:spLocks noGrp="1"/>
          </p:cNvSpPr>
          <p:nvPr>
            <p:ph type="dt" sz="half" idx="10"/>
          </p:nvPr>
        </p:nvSpPr>
        <p:spPr/>
        <p:txBody>
          <a:bodyPr/>
          <a:lstStyle/>
          <a:p>
            <a:fld id="{84616FAD-B9C5-47E6-AD20-2C9FB186AA36}"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41</a:t>
            </a:fld>
            <a:endParaRPr kumimoji="1" lang="ja-JP" altLang="en-US"/>
          </a:p>
        </p:txBody>
      </p:sp>
    </p:spTree>
    <p:extLst>
      <p:ext uri="{BB962C8B-B14F-4D97-AF65-F5344CB8AC3E}">
        <p14:creationId xmlns:p14="http://schemas.microsoft.com/office/powerpoint/2010/main" val="36829471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6635080" cy="1371600"/>
          </a:xfrm>
        </p:spPr>
        <p:txBody>
          <a:bodyPr/>
          <a:lstStyle/>
          <a:p>
            <a:r>
              <a:rPr kumimoji="1" lang="ja-JP" altLang="en-US" dirty="0" smtClean="0"/>
              <a:t>仮説</a:t>
            </a:r>
            <a:r>
              <a:rPr lang="ja-JP" altLang="en-US" dirty="0"/>
              <a:t>３，４</a:t>
            </a:r>
            <a:r>
              <a:rPr kumimoji="1" lang="ja-JP" altLang="en-US" dirty="0" smtClean="0"/>
              <a:t>の導出　</a:t>
            </a:r>
            <a:r>
              <a:rPr lang="ja-JP" altLang="en-US" dirty="0" smtClean="0"/>
              <a:t>～品揃え～</a:t>
            </a:r>
            <a:endParaRPr kumimoji="1" lang="ja-JP" altLang="en-US" dirty="0"/>
          </a:p>
        </p:txBody>
      </p:sp>
      <p:sp>
        <p:nvSpPr>
          <p:cNvPr id="3" name="コンテンツ プレースホルダー 2"/>
          <p:cNvSpPr>
            <a:spLocks noGrp="1"/>
          </p:cNvSpPr>
          <p:nvPr>
            <p:ph idx="1"/>
          </p:nvPr>
        </p:nvSpPr>
        <p:spPr/>
        <p:txBody>
          <a:bodyPr/>
          <a:lstStyle/>
          <a:p>
            <a:endParaRPr kumimoji="1" lang="en-US" altLang="ja-JP" dirty="0" smtClean="0"/>
          </a:p>
          <a:p>
            <a:r>
              <a:rPr kumimoji="1" lang="en-US" altLang="ja-JP" sz="2400" dirty="0" smtClean="0"/>
              <a:t>20</a:t>
            </a:r>
            <a:r>
              <a:rPr kumimoji="1" lang="ja-JP" altLang="en-US" sz="2400" dirty="0" smtClean="0"/>
              <a:t>～</a:t>
            </a:r>
            <a:r>
              <a:rPr kumimoji="1" lang="en-US" altLang="ja-JP" sz="2400" dirty="0" smtClean="0"/>
              <a:t>40</a:t>
            </a:r>
            <a:r>
              <a:rPr kumimoji="1" lang="ja-JP" altLang="en-US" sz="2400" dirty="0" smtClean="0"/>
              <a:t>代の働く女性をターゲットとする駅ナカのアパレル店舗を実際に見てみると</a:t>
            </a:r>
            <a:r>
              <a:rPr kumimoji="1" lang="en-US" altLang="ja-JP" sz="2400" dirty="0" smtClean="0"/>
              <a:t>…</a:t>
            </a:r>
          </a:p>
          <a:p>
            <a:endParaRPr kumimoji="1" lang="en-US" altLang="ja-JP" dirty="0" smtClean="0"/>
          </a:p>
          <a:p>
            <a:r>
              <a:rPr kumimoji="1" lang="ja-JP" altLang="en-US" sz="3200" u="sng" dirty="0" smtClean="0"/>
              <a:t>品数が多くて見づらい</a:t>
            </a:r>
            <a:endParaRPr kumimoji="1" lang="en-US" altLang="ja-JP" sz="3200" u="sng" dirty="0" smtClean="0"/>
          </a:p>
          <a:p>
            <a:r>
              <a:rPr lang="ja-JP" altLang="en-US" sz="3200" dirty="0" smtClean="0"/>
              <a:t>⇒どんなブランドか伝わってこない</a:t>
            </a:r>
            <a:endParaRPr lang="en-US" altLang="ja-JP" sz="3200" dirty="0" smtClean="0"/>
          </a:p>
          <a:p>
            <a:r>
              <a:rPr kumimoji="1" lang="ja-JP" altLang="en-US" sz="3200" dirty="0" smtClean="0"/>
              <a:t>⇒興味が湧きにくいから購買に繋がらない</a:t>
            </a:r>
            <a:endParaRPr kumimoji="1" lang="en-US" altLang="ja-JP" sz="3200" dirty="0" smtClean="0"/>
          </a:p>
          <a:p>
            <a:endParaRPr lang="en-US" altLang="ja-JP" dirty="0"/>
          </a:p>
        </p:txBody>
      </p:sp>
      <p:sp>
        <p:nvSpPr>
          <p:cNvPr id="4" name="日付プレースホルダー 3"/>
          <p:cNvSpPr>
            <a:spLocks noGrp="1"/>
          </p:cNvSpPr>
          <p:nvPr>
            <p:ph type="dt" sz="half" idx="10"/>
          </p:nvPr>
        </p:nvSpPr>
        <p:spPr/>
        <p:txBody>
          <a:bodyPr/>
          <a:lstStyle/>
          <a:p>
            <a:fld id="{9B2DFF53-4993-44AB-8F80-6A8F3D943DF7}"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42</a:t>
            </a:fld>
            <a:endParaRPr kumimoji="1" lang="ja-JP" altLang="en-US"/>
          </a:p>
        </p:txBody>
      </p:sp>
      <p:pic>
        <p:nvPicPr>
          <p:cNvPr id="2051" name="Picture 3" descr="C:\Users\bc1100596\AppData\Local\Microsoft\Windows\Temporary Internet Files\Content.IE5\DT1QMYFZ\MM900284082[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749756" y="4358133"/>
            <a:ext cx="1363588" cy="1704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2754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爆発 2 9"/>
          <p:cNvSpPr/>
          <p:nvPr/>
        </p:nvSpPr>
        <p:spPr>
          <a:xfrm>
            <a:off x="-5655" y="2348880"/>
            <a:ext cx="2088232" cy="1152128"/>
          </a:xfrm>
          <a:prstGeom prst="irregularSeal2">
            <a:avLst/>
          </a:prstGeom>
          <a:solidFill>
            <a:schemeClr val="bg1">
              <a:lumMod val="95000"/>
            </a:schemeClr>
          </a:solidFill>
          <a:ln w="3175">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200" y="152718"/>
            <a:ext cx="5791200" cy="611986"/>
          </a:xfrm>
        </p:spPr>
        <p:txBody>
          <a:bodyPr>
            <a:normAutofit fontScale="90000"/>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57200" y="620688"/>
            <a:ext cx="7620000" cy="5505475"/>
          </a:xfrm>
        </p:spPr>
        <p:txBody>
          <a:bodyPr>
            <a:normAutofit/>
          </a:bodyPr>
          <a:lstStyle/>
          <a:p>
            <a:r>
              <a:rPr lang="ja-JP" altLang="en-US" sz="2400" dirty="0"/>
              <a:t>本来</a:t>
            </a:r>
            <a:r>
              <a:rPr lang="ja-JP" altLang="en-US" sz="2400" dirty="0" smtClean="0"/>
              <a:t>は</a:t>
            </a:r>
            <a:r>
              <a:rPr lang="en-US" altLang="ja-JP" sz="2400" dirty="0" smtClean="0"/>
              <a:t>…</a:t>
            </a:r>
          </a:p>
          <a:p>
            <a:endParaRPr lang="en-US" altLang="ja-JP" sz="2800" dirty="0"/>
          </a:p>
          <a:p>
            <a:endParaRPr lang="en-US" altLang="ja-JP" sz="2800" dirty="0" smtClean="0"/>
          </a:p>
          <a:p>
            <a:endParaRPr lang="ja-JP" altLang="en-US" dirty="0"/>
          </a:p>
          <a:p>
            <a:r>
              <a:rPr kumimoji="1" lang="ja-JP" altLang="en-US" sz="2400" dirty="0" smtClean="0"/>
              <a:t>しかし</a:t>
            </a:r>
            <a:endParaRPr kumimoji="1" lang="en-US" altLang="ja-JP" sz="2400" dirty="0" smtClean="0"/>
          </a:p>
          <a:p>
            <a:endParaRPr lang="en-US" altLang="ja-JP" sz="700" dirty="0"/>
          </a:p>
          <a:p>
            <a:pPr marL="342900" indent="-342900">
              <a:buFont typeface="Wingdings" panose="05000000000000000000" pitchFamily="2" charset="2"/>
              <a:buChar char="Ø"/>
            </a:pPr>
            <a:r>
              <a:rPr lang="ja-JP" altLang="en-US" sz="2400" dirty="0" smtClean="0"/>
              <a:t>駅ナカ</a:t>
            </a:r>
            <a:r>
              <a:rPr lang="ja-JP" altLang="en-US" sz="2400" dirty="0"/>
              <a:t>店舗</a:t>
            </a:r>
            <a:r>
              <a:rPr lang="ja-JP" altLang="en-US" sz="2400" dirty="0" smtClean="0"/>
              <a:t>はスペースが狭い</a:t>
            </a:r>
            <a:endParaRPr lang="en-US" altLang="ja-JP" sz="2400" dirty="0" smtClean="0"/>
          </a:p>
          <a:p>
            <a:r>
              <a:rPr kumimoji="1" lang="ja-JP" altLang="en-US" sz="2400" dirty="0" smtClean="0"/>
              <a:t>　　→　多くの品物を置くと圧迫感があり、見づらい。</a:t>
            </a:r>
            <a:endParaRPr kumimoji="1" lang="en-US" altLang="ja-JP" sz="2400" dirty="0" smtClean="0"/>
          </a:p>
          <a:p>
            <a:pPr marL="342900" indent="-342900">
              <a:buFont typeface="Wingdings" panose="05000000000000000000" pitchFamily="2" charset="2"/>
              <a:buChar char="Ø"/>
            </a:pPr>
            <a:r>
              <a:rPr lang="ja-JP" altLang="en-US" sz="2400" dirty="0" smtClean="0"/>
              <a:t>駅ナカにおける購買は短時間</a:t>
            </a:r>
            <a:endParaRPr lang="en-US" altLang="ja-JP" sz="2400" dirty="0" smtClean="0"/>
          </a:p>
          <a:p>
            <a:r>
              <a:rPr kumimoji="1" lang="ja-JP" altLang="en-US" sz="2400" dirty="0" smtClean="0"/>
              <a:t>　　→　短時間でブランド</a:t>
            </a:r>
            <a:r>
              <a:rPr lang="ja-JP" altLang="en-US" sz="2400" dirty="0" smtClean="0"/>
              <a:t>のコンセプト</a:t>
            </a:r>
            <a:r>
              <a:rPr kumimoji="1" lang="ja-JP" altLang="en-US" sz="2400" dirty="0" smtClean="0"/>
              <a:t>を伝えるには、</a:t>
            </a:r>
            <a:endParaRPr kumimoji="1" lang="en-US" altLang="ja-JP" sz="2400" dirty="0" smtClean="0"/>
          </a:p>
          <a:p>
            <a:r>
              <a:rPr lang="ja-JP" altLang="en-US" sz="2400" dirty="0"/>
              <a:t>　</a:t>
            </a:r>
            <a:r>
              <a:rPr lang="ja-JP" altLang="en-US" sz="2400" dirty="0" smtClean="0"/>
              <a:t>　　　　</a:t>
            </a:r>
            <a:r>
              <a:rPr kumimoji="1" lang="ja-JP" altLang="en-US" sz="2400" dirty="0" smtClean="0"/>
              <a:t>品数は少ないほうがわかりやすくて良いのでは？</a:t>
            </a:r>
            <a:endParaRPr kumimoji="1" lang="ja-JP" altLang="en-US" sz="2400" dirty="0"/>
          </a:p>
        </p:txBody>
      </p:sp>
      <p:sp>
        <p:nvSpPr>
          <p:cNvPr id="4" name="日付プレースホルダー 3"/>
          <p:cNvSpPr>
            <a:spLocks noGrp="1"/>
          </p:cNvSpPr>
          <p:nvPr>
            <p:ph type="dt" sz="half" idx="10"/>
          </p:nvPr>
        </p:nvSpPr>
        <p:spPr/>
        <p:txBody>
          <a:bodyPr/>
          <a:lstStyle/>
          <a:p>
            <a:fld id="{B95A23E1-B4A6-487A-9FEF-3001E9A21580}"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43</a:t>
            </a:fld>
            <a:endParaRPr kumimoji="1" lang="ja-JP" altLang="en-US"/>
          </a:p>
        </p:txBody>
      </p:sp>
      <p:sp>
        <p:nvSpPr>
          <p:cNvPr id="6" name="正方形/長方形 5"/>
          <p:cNvSpPr/>
          <p:nvPr/>
        </p:nvSpPr>
        <p:spPr>
          <a:xfrm>
            <a:off x="467544" y="1196752"/>
            <a:ext cx="7992887" cy="100811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情報や品揃えが豊富な時</a:t>
            </a:r>
            <a:r>
              <a:rPr lang="ja-JP" altLang="en-US" sz="2400" dirty="0" smtClean="0">
                <a:solidFill>
                  <a:schemeClr val="tx1"/>
                </a:solidFill>
              </a:rPr>
              <a:t>に</a:t>
            </a:r>
            <a:endParaRPr lang="en-US" altLang="ja-JP" sz="2400" dirty="0" smtClean="0">
              <a:solidFill>
                <a:schemeClr val="tx1"/>
              </a:solidFill>
            </a:endParaRPr>
          </a:p>
          <a:p>
            <a:pPr algn="ctr"/>
            <a:r>
              <a:rPr lang="ja-JP" altLang="en-US" sz="2400" dirty="0" smtClean="0">
                <a:solidFill>
                  <a:schemeClr val="tx1"/>
                </a:solidFill>
              </a:rPr>
              <a:t>非計画</a:t>
            </a:r>
            <a:r>
              <a:rPr lang="ja-JP" altLang="en-US" sz="2400" dirty="0">
                <a:solidFill>
                  <a:schemeClr val="tx1"/>
                </a:solidFill>
              </a:rPr>
              <a:t>購買が起こりやすい（Ｓｔｅｒｎ）</a:t>
            </a:r>
          </a:p>
        </p:txBody>
      </p:sp>
      <p:pic>
        <p:nvPicPr>
          <p:cNvPr id="3074" name="Picture 2" descr="C:\Users\bc1100596\AppData\Local\Microsoft\Windows\Temporary Internet Files\Content.IE5\O9092QNN\MC90027935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3262" y="2348880"/>
            <a:ext cx="1547169" cy="131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9757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467544" y="476672"/>
            <a:ext cx="6048672" cy="5976664"/>
          </a:xfrm>
        </p:spPr>
        <p:txBody>
          <a:bodyPr>
            <a:normAutofit/>
          </a:bodyPr>
          <a:lstStyle/>
          <a:p>
            <a:r>
              <a:rPr kumimoji="1" lang="ja-JP" altLang="en-US" sz="2800" dirty="0" smtClean="0"/>
              <a:t>そのブランドの</a:t>
            </a:r>
            <a:r>
              <a:rPr lang="ja-JP" altLang="en-US" sz="2800" dirty="0"/>
              <a:t>コンセプト</a:t>
            </a:r>
            <a:r>
              <a:rPr kumimoji="1" lang="ja-JP" altLang="en-US" sz="2800" dirty="0" smtClean="0"/>
              <a:t>を知らない</a:t>
            </a:r>
            <a:r>
              <a:rPr lang="ja-JP" altLang="en-US" sz="2800" dirty="0" smtClean="0"/>
              <a:t>通勤中</a:t>
            </a:r>
            <a:r>
              <a:rPr kumimoji="1" lang="ja-JP" altLang="en-US" sz="2800" dirty="0" smtClean="0"/>
              <a:t>の働く女性には、品数を少なくしたほうが、より短時間</a:t>
            </a:r>
            <a:r>
              <a:rPr lang="ja-JP" altLang="en-US" sz="2800" dirty="0"/>
              <a:t>で本来の</a:t>
            </a:r>
            <a:r>
              <a:rPr lang="ja-JP" altLang="en-US" sz="2800" dirty="0" smtClean="0"/>
              <a:t>ブランドのコンセプトをより</a:t>
            </a:r>
            <a:r>
              <a:rPr lang="ja-JP" altLang="en-US" sz="2800" dirty="0"/>
              <a:t>正確</a:t>
            </a:r>
            <a:r>
              <a:rPr lang="ja-JP" altLang="en-US" sz="2800" dirty="0" smtClean="0"/>
              <a:t>に伝える</a:t>
            </a:r>
            <a:r>
              <a:rPr lang="ja-JP" altLang="en-US" sz="2800" dirty="0"/>
              <a:t>ことができるのではない</a:t>
            </a:r>
            <a:r>
              <a:rPr lang="ja-JP" altLang="en-US" sz="2800" dirty="0" smtClean="0"/>
              <a:t>か？</a:t>
            </a:r>
            <a:endParaRPr lang="en-US" altLang="ja-JP" sz="2800" dirty="0" smtClean="0"/>
          </a:p>
          <a:p>
            <a:endParaRPr lang="en-US" altLang="ja-JP" sz="2800" dirty="0"/>
          </a:p>
          <a:p>
            <a:endParaRPr lang="en-US" altLang="ja-JP" sz="2800" dirty="0" smtClean="0"/>
          </a:p>
          <a:p>
            <a:r>
              <a:rPr lang="ja-JP" altLang="en-US" sz="2800" dirty="0" smtClean="0"/>
              <a:t>また、</a:t>
            </a:r>
            <a:r>
              <a:rPr lang="ja-JP" altLang="en-US" sz="2800" dirty="0"/>
              <a:t>そうすることで</a:t>
            </a:r>
            <a:r>
              <a:rPr kumimoji="1" lang="ja-JP" altLang="en-US" sz="2800" dirty="0" smtClean="0"/>
              <a:t>肯定的な感情を促すことができるのではないか？</a:t>
            </a:r>
            <a:endParaRPr kumimoji="1" lang="en-US" altLang="ja-JP" sz="2800" dirty="0" smtClean="0"/>
          </a:p>
          <a:p>
            <a:r>
              <a:rPr lang="ja-JP" altLang="en-US" dirty="0" smtClean="0"/>
              <a:t>⇒　購買に対する肯定的な感情</a:t>
            </a:r>
            <a:r>
              <a:rPr lang="en-US" altLang="ja-JP" dirty="0" smtClean="0"/>
              <a:t>…</a:t>
            </a:r>
            <a:r>
              <a:rPr lang="ja-JP" altLang="en-US" dirty="0" smtClean="0"/>
              <a:t>買ってみたい</a:t>
            </a:r>
            <a:endParaRPr lang="en-US" altLang="ja-JP" dirty="0" smtClean="0"/>
          </a:p>
          <a:p>
            <a:r>
              <a:rPr lang="ja-JP" altLang="en-US" dirty="0" smtClean="0"/>
              <a:t>⇒　店舗空間内での肯定的な感情</a:t>
            </a:r>
            <a:endParaRPr lang="en-US" altLang="ja-JP" dirty="0" smtClean="0"/>
          </a:p>
          <a:p>
            <a:r>
              <a:rPr lang="ja-JP" altLang="en-US" dirty="0"/>
              <a:t>　</a:t>
            </a:r>
            <a:r>
              <a:rPr lang="ja-JP" altLang="en-US" dirty="0" smtClean="0"/>
              <a:t>　　</a:t>
            </a:r>
            <a:r>
              <a:rPr lang="en-US" altLang="ja-JP" dirty="0" smtClean="0"/>
              <a:t>…</a:t>
            </a:r>
            <a:r>
              <a:rPr lang="ja-JP" altLang="en-US" dirty="0" smtClean="0"/>
              <a:t>わくわく</a:t>
            </a:r>
            <a:r>
              <a:rPr lang="ja-JP" altLang="en-US" dirty="0"/>
              <a:t>する、気分転換に</a:t>
            </a:r>
            <a:r>
              <a:rPr lang="ja-JP" altLang="en-US" dirty="0" smtClean="0"/>
              <a:t>なる　など</a:t>
            </a:r>
            <a:endParaRPr lang="en-US" altLang="ja-JP" dirty="0"/>
          </a:p>
        </p:txBody>
      </p:sp>
      <p:sp>
        <p:nvSpPr>
          <p:cNvPr id="4" name="日付プレースホルダー 3"/>
          <p:cNvSpPr>
            <a:spLocks noGrp="1"/>
          </p:cNvSpPr>
          <p:nvPr>
            <p:ph type="dt" sz="half" idx="10"/>
          </p:nvPr>
        </p:nvSpPr>
        <p:spPr/>
        <p:txBody>
          <a:bodyPr/>
          <a:lstStyle/>
          <a:p>
            <a:fld id="{0FB18F64-FB60-4DF7-9722-AFFF176D7EBC}"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44</a:t>
            </a:fld>
            <a:endParaRPr kumimoji="1" lang="ja-JP" altLang="en-US"/>
          </a:p>
        </p:txBody>
      </p:sp>
      <p:pic>
        <p:nvPicPr>
          <p:cNvPr id="3085" name="Picture 13" descr="C:\Users\bc1101191\AppData\Local\Microsoft\Windows\Temporary Internet Files\Content.IE5\EAJTF844\MP90043173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1886972"/>
            <a:ext cx="2132856" cy="2348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76536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15210"/>
          </a:xfrm>
        </p:spPr>
        <p:txBody>
          <a:bodyPr/>
          <a:lstStyle/>
          <a:p>
            <a:r>
              <a:rPr kumimoji="1" lang="ja-JP" altLang="en-US" dirty="0" smtClean="0"/>
              <a:t>品数の減らし方</a:t>
            </a:r>
            <a:endParaRPr kumimoji="1" lang="ja-JP" altLang="en-US" dirty="0"/>
          </a:p>
        </p:txBody>
      </p:sp>
      <p:sp>
        <p:nvSpPr>
          <p:cNvPr id="4" name="日付プレースホルダー 3"/>
          <p:cNvSpPr>
            <a:spLocks noGrp="1"/>
          </p:cNvSpPr>
          <p:nvPr>
            <p:ph type="dt" sz="half" idx="10"/>
          </p:nvPr>
        </p:nvSpPr>
        <p:spPr/>
        <p:txBody>
          <a:bodyPr/>
          <a:lstStyle/>
          <a:p>
            <a:fld id="{7C040AAE-7BBF-4CEA-A7A9-A18A03D2D619}"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45</a:t>
            </a:fld>
            <a:endParaRPr kumimoji="1" lang="ja-JP" altLang="en-US"/>
          </a:p>
        </p:txBody>
      </p:sp>
      <p:sp>
        <p:nvSpPr>
          <p:cNvPr id="6" name="コンテンツ プレースホルダー 5"/>
          <p:cNvSpPr>
            <a:spLocks noGrp="1"/>
          </p:cNvSpPr>
          <p:nvPr>
            <p:ph idx="1"/>
          </p:nvPr>
        </p:nvSpPr>
        <p:spPr>
          <a:xfrm>
            <a:off x="467544" y="836712"/>
            <a:ext cx="3754760" cy="5361459"/>
          </a:xfrm>
        </p:spPr>
        <p:txBody>
          <a:bodyPr/>
          <a:lstStyle/>
          <a:p>
            <a:r>
              <a:rPr kumimoji="1" lang="ja-JP" altLang="en-US" u="sng" dirty="0" smtClean="0"/>
              <a:t>現状</a:t>
            </a:r>
            <a:endParaRPr kumimoji="1" lang="en-US" altLang="ja-JP" u="sng" dirty="0" smtClean="0"/>
          </a:p>
          <a:p>
            <a:r>
              <a:rPr lang="ja-JP" altLang="en-US" dirty="0"/>
              <a:t>種類</a:t>
            </a:r>
            <a:r>
              <a:rPr lang="ja-JP" altLang="en-US" dirty="0" smtClean="0"/>
              <a:t>がばらばら</a:t>
            </a:r>
            <a:endParaRPr kumimoji="1" lang="en-US" altLang="ja-JP" dirty="0" smtClean="0"/>
          </a:p>
          <a:p>
            <a:endParaRPr kumimoji="1" lang="ja-JP" altLang="en-US" dirty="0"/>
          </a:p>
        </p:txBody>
      </p:sp>
      <p:sp>
        <p:nvSpPr>
          <p:cNvPr id="9" name="コンテンツ プレースホルダー 5"/>
          <p:cNvSpPr txBox="1">
            <a:spLocks/>
          </p:cNvSpPr>
          <p:nvPr/>
        </p:nvSpPr>
        <p:spPr>
          <a:xfrm>
            <a:off x="4571999" y="867928"/>
            <a:ext cx="3754760" cy="5361459"/>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a:lstStyle>
          <a:p>
            <a:r>
              <a:rPr lang="ja-JP" altLang="en-US" u="sng" dirty="0" smtClean="0"/>
              <a:t>提案</a:t>
            </a:r>
            <a:endParaRPr lang="en-US" altLang="ja-JP" u="sng" dirty="0" smtClean="0"/>
          </a:p>
          <a:p>
            <a:r>
              <a:rPr lang="ja-JP" altLang="en-US" dirty="0" smtClean="0"/>
              <a:t>種類が統一</a:t>
            </a:r>
            <a:endParaRPr lang="en-US" altLang="ja-JP" dirty="0" smtClean="0"/>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00808"/>
            <a:ext cx="3024336" cy="4536504"/>
          </a:xfrm>
          <a:prstGeom prst="rect">
            <a:avLst/>
          </a:prstGeom>
        </p:spPr>
      </p:pic>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1700808"/>
            <a:ext cx="3312368" cy="2088232"/>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8024" y="3940498"/>
            <a:ext cx="3312368" cy="2288889"/>
          </a:xfrm>
          <a:prstGeom prst="rect">
            <a:avLst/>
          </a:prstGeom>
        </p:spPr>
      </p:pic>
      <p:sp>
        <p:nvSpPr>
          <p:cNvPr id="12" name="円形吹き出し 11"/>
          <p:cNvSpPr/>
          <p:nvPr/>
        </p:nvSpPr>
        <p:spPr>
          <a:xfrm>
            <a:off x="2699793" y="761612"/>
            <a:ext cx="1913928" cy="832880"/>
          </a:xfrm>
          <a:prstGeom prst="wedgeEllipseCallout">
            <a:avLst>
              <a:gd name="adj1" fmla="val -37959"/>
              <a:gd name="adj2" fmla="val 60396"/>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accent5">
                    <a:lumMod val="75000"/>
                  </a:schemeClr>
                </a:solidFill>
              </a:rPr>
              <a:t>見づらい</a:t>
            </a:r>
            <a:endParaRPr kumimoji="1" lang="ja-JP" altLang="en-US" sz="2400" dirty="0">
              <a:solidFill>
                <a:schemeClr val="accent5">
                  <a:lumMod val="75000"/>
                </a:schemeClr>
              </a:solidFill>
            </a:endParaRPr>
          </a:p>
        </p:txBody>
      </p:sp>
      <p:sp>
        <p:nvSpPr>
          <p:cNvPr id="14" name="円形吹き出し 13"/>
          <p:cNvSpPr/>
          <p:nvPr/>
        </p:nvSpPr>
        <p:spPr>
          <a:xfrm>
            <a:off x="6660232" y="620688"/>
            <a:ext cx="2016224" cy="904888"/>
          </a:xfrm>
          <a:prstGeom prst="wedgeEllipseCallout">
            <a:avLst>
              <a:gd name="adj1" fmla="val -39626"/>
              <a:gd name="adj2" fmla="val 70609"/>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accent5">
                    <a:lumMod val="75000"/>
                  </a:schemeClr>
                </a:solidFill>
              </a:rPr>
              <a:t>見</a:t>
            </a:r>
            <a:r>
              <a:rPr lang="ja-JP" altLang="en-US" sz="2400" dirty="0">
                <a:solidFill>
                  <a:schemeClr val="accent5">
                    <a:lumMod val="75000"/>
                  </a:schemeClr>
                </a:solidFill>
              </a:rPr>
              <a:t>やすい</a:t>
            </a:r>
            <a:endParaRPr kumimoji="1" lang="ja-JP" altLang="en-US" sz="2400" dirty="0">
              <a:solidFill>
                <a:schemeClr val="accent5">
                  <a:lumMod val="75000"/>
                </a:schemeClr>
              </a:solidFill>
            </a:endParaRPr>
          </a:p>
        </p:txBody>
      </p:sp>
      <p:sp>
        <p:nvSpPr>
          <p:cNvPr id="15" name="ホームベース 14"/>
          <p:cNvSpPr/>
          <p:nvPr/>
        </p:nvSpPr>
        <p:spPr>
          <a:xfrm>
            <a:off x="467544" y="6276055"/>
            <a:ext cx="3384376" cy="432048"/>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広く・浅く</a:t>
            </a:r>
            <a:endParaRPr kumimoji="1" lang="ja-JP" altLang="en-US" sz="2000" dirty="0">
              <a:solidFill>
                <a:schemeClr val="tx1"/>
              </a:solidFill>
            </a:endParaRPr>
          </a:p>
        </p:txBody>
      </p:sp>
      <p:sp>
        <p:nvSpPr>
          <p:cNvPr id="19" name="ホームベース 18"/>
          <p:cNvSpPr/>
          <p:nvPr/>
        </p:nvSpPr>
        <p:spPr>
          <a:xfrm flipH="1">
            <a:off x="4663950" y="6276055"/>
            <a:ext cx="3528392" cy="432048"/>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狭く・深く</a:t>
            </a:r>
            <a:endParaRPr kumimoji="1" lang="ja-JP" altLang="en-US" sz="2000" dirty="0">
              <a:solidFill>
                <a:schemeClr val="tx1"/>
              </a:solidFill>
            </a:endParaRPr>
          </a:p>
        </p:txBody>
      </p:sp>
    </p:spTree>
    <p:extLst>
      <p:ext uri="{BB962C8B-B14F-4D97-AF65-F5344CB8AC3E}">
        <p14:creationId xmlns:p14="http://schemas.microsoft.com/office/powerpoint/2010/main" val="34355974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仮説３</a:t>
            </a:r>
            <a:endParaRPr kumimoji="1" lang="ja-JP" altLang="en-US" dirty="0"/>
          </a:p>
        </p:txBody>
      </p:sp>
      <p:sp>
        <p:nvSpPr>
          <p:cNvPr id="4" name="日付プレースホルダー 3"/>
          <p:cNvSpPr>
            <a:spLocks noGrp="1"/>
          </p:cNvSpPr>
          <p:nvPr>
            <p:ph type="dt" sz="half" idx="10"/>
          </p:nvPr>
        </p:nvSpPr>
        <p:spPr/>
        <p:txBody>
          <a:bodyPr/>
          <a:lstStyle/>
          <a:p>
            <a:fld id="{E4C3F69A-EFD2-4DBA-BE6E-85CF3D253177}"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46</a:t>
            </a:fld>
            <a:endParaRPr kumimoji="1" lang="ja-JP" altLang="en-US"/>
          </a:p>
        </p:txBody>
      </p:sp>
      <p:sp>
        <p:nvSpPr>
          <p:cNvPr id="6" name="正方形/長方形 5"/>
          <p:cNvSpPr/>
          <p:nvPr/>
        </p:nvSpPr>
        <p:spPr>
          <a:xfrm>
            <a:off x="179512" y="2060848"/>
            <a:ext cx="8424936" cy="2736304"/>
          </a:xfrm>
          <a:prstGeom prst="rect">
            <a:avLst/>
          </a:prstGeom>
          <a:noFill/>
          <a:ln w="76200" cmpd="dbl"/>
        </p:spPr>
        <p:style>
          <a:lnRef idx="1">
            <a:schemeClr val="accent2"/>
          </a:lnRef>
          <a:fillRef idx="2">
            <a:schemeClr val="accent2"/>
          </a:fillRef>
          <a:effectRef idx="1">
            <a:schemeClr val="accent2"/>
          </a:effectRef>
          <a:fontRef idx="minor">
            <a:schemeClr val="dk1"/>
          </a:fontRef>
        </p:style>
        <p:txBody>
          <a:bodyPr rtlCol="0" anchor="ctr"/>
          <a:lstStyle/>
          <a:p>
            <a:pPr algn="just"/>
            <a:r>
              <a:rPr lang="ja-JP" altLang="en-US" sz="2800" dirty="0" smtClean="0">
                <a:solidFill>
                  <a:schemeClr val="tx1"/>
                </a:solidFill>
              </a:rPr>
              <a:t>駅ナカのアパレル店舗において、品数を狭く、深く、少なくすることで、そのブランドのコンセプトを知らない通勤中の女性に対し、短時間でブランド・コンセプトが伝わる。</a:t>
            </a:r>
          </a:p>
          <a:p>
            <a:pPr algn="ctr"/>
            <a:endParaRPr kumimoji="1" lang="ja-JP" altLang="en-US" dirty="0"/>
          </a:p>
        </p:txBody>
      </p:sp>
    </p:spTree>
    <p:extLst>
      <p:ext uri="{BB962C8B-B14F-4D97-AF65-F5344CB8AC3E}">
        <p14:creationId xmlns:p14="http://schemas.microsoft.com/office/powerpoint/2010/main" val="11786031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620688"/>
            <a:ext cx="1800200" cy="936104"/>
          </a:xfrm>
        </p:spPr>
        <p:txBody>
          <a:bodyPr>
            <a:normAutofit/>
          </a:bodyPr>
          <a:lstStyle/>
          <a:p>
            <a:r>
              <a:rPr kumimoji="1" lang="ja-JP" altLang="en-US" dirty="0" smtClean="0"/>
              <a:t>仮説４</a:t>
            </a:r>
            <a:endParaRPr kumimoji="1" lang="ja-JP" altLang="en-US" dirty="0"/>
          </a:p>
        </p:txBody>
      </p:sp>
      <p:sp>
        <p:nvSpPr>
          <p:cNvPr id="3" name="コンテンツ プレースホルダー 2"/>
          <p:cNvSpPr>
            <a:spLocks noGrp="1"/>
          </p:cNvSpPr>
          <p:nvPr>
            <p:ph idx="1"/>
          </p:nvPr>
        </p:nvSpPr>
        <p:spPr>
          <a:xfrm>
            <a:off x="323528" y="1052736"/>
            <a:ext cx="8280920" cy="5073427"/>
          </a:xfrm>
        </p:spPr>
        <p:txBody>
          <a:bodyPr>
            <a:noAutofit/>
          </a:bodyPr>
          <a:lstStyle/>
          <a:p>
            <a:endParaRPr lang="en-US" altLang="ja-JP" dirty="0" smtClean="0"/>
          </a:p>
          <a:p>
            <a:endParaRPr lang="en-US" altLang="ja-JP" dirty="0"/>
          </a:p>
          <a:p>
            <a:endParaRPr lang="en-US" altLang="ja-JP" dirty="0" smtClean="0"/>
          </a:p>
        </p:txBody>
      </p:sp>
      <p:sp>
        <p:nvSpPr>
          <p:cNvPr id="4" name="日付プレースホルダー 3"/>
          <p:cNvSpPr>
            <a:spLocks noGrp="1"/>
          </p:cNvSpPr>
          <p:nvPr>
            <p:ph type="dt" sz="half" idx="10"/>
          </p:nvPr>
        </p:nvSpPr>
        <p:spPr/>
        <p:txBody>
          <a:bodyPr/>
          <a:lstStyle/>
          <a:p>
            <a:fld id="{B476305B-E1C7-44B3-AAFC-41E79DA611D1}"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47</a:t>
            </a:fld>
            <a:endParaRPr kumimoji="1" lang="ja-JP" altLang="en-US"/>
          </a:p>
        </p:txBody>
      </p:sp>
      <p:sp>
        <p:nvSpPr>
          <p:cNvPr id="7" name="正方形/長方形 6"/>
          <p:cNvSpPr/>
          <p:nvPr/>
        </p:nvSpPr>
        <p:spPr>
          <a:xfrm>
            <a:off x="179512" y="2060848"/>
            <a:ext cx="8424936" cy="2736304"/>
          </a:xfrm>
          <a:prstGeom prst="rect">
            <a:avLst/>
          </a:prstGeom>
          <a:noFill/>
          <a:ln w="76200" cmpd="dbl">
            <a:solidFill>
              <a:srgbClr val="FFC000"/>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ja-JP" altLang="en-US" sz="2800" dirty="0" smtClean="0">
                <a:solidFill>
                  <a:schemeClr val="tx1"/>
                </a:solidFill>
              </a:rPr>
              <a:t>駅ナカのアパレル店舗において、品数を狭く、深く、少なくすることでそのブランドのコンセプトを知らない通勤中の女性に対し、店舗空間内での肯定的な感情・購買への肯定的な感情を促す。</a:t>
            </a:r>
          </a:p>
          <a:p>
            <a:pPr algn="ctr"/>
            <a:endParaRPr kumimoji="1" lang="ja-JP" altLang="en-US" dirty="0"/>
          </a:p>
        </p:txBody>
      </p:sp>
    </p:spTree>
    <p:extLst>
      <p:ext uri="{BB962C8B-B14F-4D97-AF65-F5344CB8AC3E}">
        <p14:creationId xmlns:p14="http://schemas.microsoft.com/office/powerpoint/2010/main" val="37425969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仮説４　系１</a:t>
            </a:r>
            <a:endParaRPr kumimoji="1" lang="en-US" altLang="ja-JP" dirty="0" smtClean="0"/>
          </a:p>
          <a:p>
            <a:r>
              <a:rPr lang="ja-JP" altLang="en-US" dirty="0"/>
              <a:t>品数を狭く、</a:t>
            </a:r>
            <a:r>
              <a:rPr lang="ja-JP" altLang="en-US" dirty="0" smtClean="0"/>
              <a:t>深く</a:t>
            </a:r>
            <a:r>
              <a:rPr lang="ja-JP" altLang="en-US" dirty="0"/>
              <a:t>、少なくすること</a:t>
            </a:r>
            <a:r>
              <a:rPr lang="ja-JP" altLang="en-US" dirty="0" smtClean="0"/>
              <a:t>で、店舗空間内での肯定的な感情を促す。</a:t>
            </a:r>
            <a:endParaRPr lang="en-US" altLang="ja-JP" dirty="0" smtClean="0"/>
          </a:p>
          <a:p>
            <a:endParaRPr kumimoji="1" lang="en-US" altLang="ja-JP" dirty="0"/>
          </a:p>
          <a:p>
            <a:r>
              <a:rPr lang="ja-JP" altLang="en-US" dirty="0" smtClean="0"/>
              <a:t>仮説４　系２</a:t>
            </a:r>
            <a:endParaRPr lang="en-US" altLang="ja-JP" dirty="0" smtClean="0"/>
          </a:p>
          <a:p>
            <a:r>
              <a:rPr lang="ja-JP" altLang="en-US" dirty="0"/>
              <a:t>品数を狭く、深く、少なくすることで</a:t>
            </a:r>
            <a:r>
              <a:rPr lang="ja-JP" altLang="en-US" dirty="0" smtClean="0"/>
              <a:t>、購買への肯定的な感情を促す。</a:t>
            </a:r>
            <a:endParaRPr kumimoji="1"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1AD313B0-958D-4F2A-94BD-9DF3CAB8DF5B}"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48</a:t>
            </a:fld>
            <a:endParaRPr kumimoji="1" lang="ja-JP" altLang="en-US"/>
          </a:p>
        </p:txBody>
      </p:sp>
    </p:spTree>
    <p:extLst>
      <p:ext uri="{BB962C8B-B14F-4D97-AF65-F5344CB8AC3E}">
        <p14:creationId xmlns:p14="http://schemas.microsoft.com/office/powerpoint/2010/main" val="17818028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調査概要（予備調査）</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a:t>
            </a:r>
            <a:r>
              <a:rPr kumimoji="1" lang="ja-JP" altLang="en-US" dirty="0" smtClean="0"/>
              <a:t>調査対象</a:t>
            </a:r>
            <a:r>
              <a:rPr kumimoji="1" lang="en-US" altLang="ja-JP" dirty="0" smtClean="0"/>
              <a:t>】</a:t>
            </a:r>
            <a:r>
              <a:rPr kumimoji="1" lang="ja-JP" altLang="en-US" dirty="0" smtClean="0"/>
              <a:t>　</a:t>
            </a:r>
            <a:r>
              <a:rPr kumimoji="1" lang="en-US" altLang="ja-JP" dirty="0" smtClean="0"/>
              <a:t>20</a:t>
            </a:r>
            <a:r>
              <a:rPr kumimoji="1" lang="ja-JP" altLang="en-US" dirty="0" smtClean="0"/>
              <a:t>～</a:t>
            </a:r>
            <a:r>
              <a:rPr kumimoji="1" lang="en-US" altLang="ja-JP" dirty="0" smtClean="0"/>
              <a:t>40</a:t>
            </a:r>
            <a:r>
              <a:rPr kumimoji="1" lang="ja-JP" altLang="en-US" dirty="0" smtClean="0"/>
              <a:t>歳の女性</a:t>
            </a:r>
            <a:endParaRPr kumimoji="1" lang="en-US" altLang="ja-JP" dirty="0" smtClean="0"/>
          </a:p>
          <a:p>
            <a:r>
              <a:rPr lang="en-US" altLang="ja-JP" dirty="0" smtClean="0"/>
              <a:t>【</a:t>
            </a:r>
            <a:r>
              <a:rPr lang="ja-JP" altLang="en-US" dirty="0" smtClean="0"/>
              <a:t>調査期間</a:t>
            </a:r>
            <a:r>
              <a:rPr lang="en-US" altLang="ja-JP" dirty="0" smtClean="0"/>
              <a:t>】</a:t>
            </a:r>
            <a:r>
              <a:rPr lang="ja-JP" altLang="en-US" dirty="0" smtClean="0"/>
              <a:t>　</a:t>
            </a:r>
            <a:r>
              <a:rPr lang="en-US" altLang="ja-JP" dirty="0" smtClean="0"/>
              <a:t>2013</a:t>
            </a:r>
            <a:r>
              <a:rPr lang="ja-JP" altLang="en-US" dirty="0" smtClean="0"/>
              <a:t>年</a:t>
            </a:r>
            <a:r>
              <a:rPr lang="en-US" altLang="ja-JP" dirty="0" smtClean="0"/>
              <a:t>12</a:t>
            </a:r>
            <a:r>
              <a:rPr lang="ja-JP" altLang="en-US" dirty="0" smtClean="0"/>
              <a:t>月</a:t>
            </a:r>
            <a:r>
              <a:rPr lang="en-US" altLang="ja-JP" dirty="0" smtClean="0"/>
              <a:t>5</a:t>
            </a:r>
            <a:r>
              <a:rPr lang="ja-JP" altLang="en-US" dirty="0" smtClean="0"/>
              <a:t>日～</a:t>
            </a:r>
            <a:r>
              <a:rPr lang="en-US" altLang="ja-JP" dirty="0" smtClean="0"/>
              <a:t>9</a:t>
            </a:r>
            <a:r>
              <a:rPr lang="ja-JP" altLang="en-US" dirty="0" smtClean="0"/>
              <a:t>日</a:t>
            </a:r>
            <a:endParaRPr lang="en-US" altLang="ja-JP" dirty="0" smtClean="0"/>
          </a:p>
          <a:p>
            <a:r>
              <a:rPr kumimoji="1" lang="en-US" altLang="ja-JP" dirty="0" smtClean="0"/>
              <a:t>【</a:t>
            </a:r>
            <a:r>
              <a:rPr kumimoji="1" lang="ja-JP" altLang="en-US" dirty="0" smtClean="0"/>
              <a:t>調査方法</a:t>
            </a:r>
            <a:r>
              <a:rPr kumimoji="1" lang="en-US" altLang="ja-JP" dirty="0" smtClean="0"/>
              <a:t>】</a:t>
            </a:r>
            <a:r>
              <a:rPr kumimoji="1" lang="ja-JP" altLang="en-US" dirty="0" smtClean="0"/>
              <a:t>　インターネットリサーチ</a:t>
            </a:r>
            <a:endParaRPr kumimoji="1" lang="en-US" altLang="ja-JP" dirty="0" smtClean="0"/>
          </a:p>
          <a:p>
            <a:r>
              <a:rPr kumimoji="1" lang="en-US" altLang="ja-JP" dirty="0" smtClean="0"/>
              <a:t>【</a:t>
            </a:r>
            <a:r>
              <a:rPr kumimoji="1" lang="ja-JP" altLang="en-US" dirty="0" smtClean="0"/>
              <a:t>サンプルサイズ</a:t>
            </a:r>
            <a:r>
              <a:rPr kumimoji="1" lang="en-US" altLang="ja-JP" dirty="0" smtClean="0"/>
              <a:t>】</a:t>
            </a:r>
            <a:r>
              <a:rPr kumimoji="1" lang="ja-JP" altLang="en-US" dirty="0" smtClean="0"/>
              <a:t>　</a:t>
            </a:r>
            <a:r>
              <a:rPr kumimoji="1" lang="en-US" altLang="ja-JP" dirty="0" smtClean="0"/>
              <a:t>4600</a:t>
            </a:r>
            <a:r>
              <a:rPr kumimoji="1" lang="ja-JP" altLang="en-US" dirty="0" smtClean="0"/>
              <a:t>（有効回答数</a:t>
            </a:r>
            <a:r>
              <a:rPr kumimoji="1" lang="en-US" altLang="ja-JP" dirty="0" smtClean="0"/>
              <a:t>4600</a:t>
            </a:r>
            <a:r>
              <a:rPr kumimoji="1" lang="ja-JP" altLang="en-US" dirty="0" smtClean="0"/>
              <a:t>）</a:t>
            </a:r>
            <a:endParaRPr kumimoji="1" lang="ja-JP" altLang="en-US" dirty="0"/>
          </a:p>
        </p:txBody>
      </p:sp>
      <p:sp>
        <p:nvSpPr>
          <p:cNvPr id="4" name="日付プレースホルダー 3"/>
          <p:cNvSpPr>
            <a:spLocks noGrp="1"/>
          </p:cNvSpPr>
          <p:nvPr>
            <p:ph type="dt" sz="half" idx="10"/>
          </p:nvPr>
        </p:nvSpPr>
        <p:spPr/>
        <p:txBody>
          <a:bodyPr/>
          <a:lstStyle/>
          <a:p>
            <a:fld id="{D7952ECC-BA6B-452C-8A17-5AAC99C01E5C}"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49</a:t>
            </a:fld>
            <a:endParaRPr kumimoji="1" lang="ja-JP" altLang="en-US"/>
          </a:p>
        </p:txBody>
      </p:sp>
    </p:spTree>
    <p:extLst>
      <p:ext uri="{BB962C8B-B14F-4D97-AF65-F5344CB8AC3E}">
        <p14:creationId xmlns:p14="http://schemas.microsoft.com/office/powerpoint/2010/main" val="33852227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8363272" cy="683994"/>
          </a:xfrm>
        </p:spPr>
        <p:txBody>
          <a:bodyPr>
            <a:normAutofit/>
          </a:bodyPr>
          <a:lstStyle/>
          <a:p>
            <a:r>
              <a:rPr kumimoji="1" lang="ja-JP" altLang="en-US" dirty="0" smtClean="0"/>
              <a:t>首都圏小売業過去</a:t>
            </a:r>
            <a:r>
              <a:rPr kumimoji="1" lang="en-US" altLang="ja-JP" dirty="0" smtClean="0"/>
              <a:t>10</a:t>
            </a:r>
            <a:r>
              <a:rPr kumimoji="1" lang="ja-JP" altLang="en-US" dirty="0" smtClean="0"/>
              <a:t>年の販売額推移</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　</a:t>
            </a:r>
            <a:endParaRPr kumimoji="1"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2BD69ED2-4713-4D97-98E9-A4CBDC9FA150}"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5</a:t>
            </a:fld>
            <a:endParaRPr kumimoji="1" lang="ja-JP" alt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836712"/>
            <a:ext cx="7344816"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3084215" y="6381328"/>
            <a:ext cx="5249615" cy="276999"/>
          </a:xfrm>
          <a:prstGeom prst="rect">
            <a:avLst/>
          </a:prstGeom>
          <a:noFill/>
        </p:spPr>
        <p:txBody>
          <a:bodyPr wrap="square" rtlCol="0">
            <a:spAutoFit/>
          </a:bodyPr>
          <a:lstStyle/>
          <a:p>
            <a:r>
              <a:rPr kumimoji="1" lang="ja-JP" altLang="en-US" sz="1200" dirty="0" smtClean="0"/>
              <a:t>参考　</a:t>
            </a:r>
            <a:r>
              <a:rPr kumimoji="1" lang="en-US" altLang="ja-JP" sz="1200" dirty="0" smtClean="0"/>
              <a:t>『</a:t>
            </a:r>
            <a:r>
              <a:rPr kumimoji="1" lang="ja-JP" altLang="en-US" sz="1200" dirty="0" smtClean="0"/>
              <a:t>発展する駅と「</a:t>
            </a:r>
            <a:r>
              <a:rPr lang="ja-JP" altLang="en-US" sz="1200" dirty="0" smtClean="0"/>
              <a:t>エキシューマー</a:t>
            </a:r>
            <a:r>
              <a:rPr lang="en-US" altLang="ja-JP" sz="1200" dirty="0" smtClean="0"/>
              <a:t>(EKI</a:t>
            </a:r>
            <a:r>
              <a:rPr lang="ja-JP" altLang="en-US" sz="1200" dirty="0" smtClean="0"/>
              <a:t>＋</a:t>
            </a:r>
            <a:r>
              <a:rPr lang="en-US" altLang="ja-JP" sz="1200" dirty="0" smtClean="0"/>
              <a:t>CONSUMER)</a:t>
            </a:r>
            <a:r>
              <a:rPr kumimoji="1" lang="ja-JP" altLang="en-US" sz="1200" dirty="0" smtClean="0"/>
              <a:t>」の消費行動。</a:t>
            </a:r>
            <a:r>
              <a:rPr kumimoji="1" lang="en-US" altLang="ja-JP" sz="1200" dirty="0" smtClean="0"/>
              <a:t>』</a:t>
            </a:r>
            <a:endParaRPr kumimoji="1" lang="ja-JP" altLang="en-US" sz="1200" dirty="0"/>
          </a:p>
        </p:txBody>
      </p:sp>
      <p:sp>
        <p:nvSpPr>
          <p:cNvPr id="8" name="爆発 1 7"/>
          <p:cNvSpPr/>
          <p:nvPr/>
        </p:nvSpPr>
        <p:spPr>
          <a:xfrm>
            <a:off x="6264324" y="726443"/>
            <a:ext cx="2592288" cy="1368152"/>
          </a:xfrm>
          <a:prstGeom prst="irregularSeal1">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720202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調査概要（本調査）</a:t>
            </a:r>
            <a:endParaRPr kumimoji="1" lang="ja-JP" altLang="en-US" dirty="0"/>
          </a:p>
        </p:txBody>
      </p:sp>
      <p:sp>
        <p:nvSpPr>
          <p:cNvPr id="3" name="コンテンツ プレースホルダー 2"/>
          <p:cNvSpPr>
            <a:spLocks noGrp="1"/>
          </p:cNvSpPr>
          <p:nvPr>
            <p:ph idx="1"/>
          </p:nvPr>
        </p:nvSpPr>
        <p:spPr>
          <a:xfrm>
            <a:off x="457200" y="1752600"/>
            <a:ext cx="8075240" cy="4373563"/>
          </a:xfrm>
        </p:spPr>
        <p:txBody>
          <a:bodyPr/>
          <a:lstStyle/>
          <a:p>
            <a:r>
              <a:rPr kumimoji="1" lang="en-US" altLang="ja-JP" dirty="0" smtClean="0"/>
              <a:t>【</a:t>
            </a:r>
            <a:r>
              <a:rPr kumimoji="1" lang="ja-JP" altLang="en-US" dirty="0" smtClean="0"/>
              <a:t>調査対象</a:t>
            </a:r>
            <a:r>
              <a:rPr kumimoji="1" lang="en-US" altLang="ja-JP" dirty="0" smtClean="0"/>
              <a:t>】</a:t>
            </a:r>
            <a:r>
              <a:rPr kumimoji="1" lang="ja-JP" altLang="en-US" dirty="0" smtClean="0"/>
              <a:t>　</a:t>
            </a:r>
            <a:r>
              <a:rPr lang="en-US" altLang="ja-JP" dirty="0" smtClean="0"/>
              <a:t>20</a:t>
            </a:r>
            <a:r>
              <a:rPr lang="ja-JP" altLang="en-US" dirty="0" smtClean="0"/>
              <a:t>～</a:t>
            </a:r>
            <a:r>
              <a:rPr lang="en-US" altLang="ja-JP" dirty="0" smtClean="0"/>
              <a:t>40</a:t>
            </a:r>
            <a:r>
              <a:rPr lang="ja-JP" altLang="en-US" dirty="0" smtClean="0"/>
              <a:t>歳の働く女性</a:t>
            </a:r>
            <a:endParaRPr lang="en-US" altLang="ja-JP" dirty="0" smtClean="0"/>
          </a:p>
          <a:p>
            <a:r>
              <a:rPr kumimoji="1" lang="ja-JP" altLang="en-US" dirty="0"/>
              <a:t>　</a:t>
            </a:r>
            <a:r>
              <a:rPr kumimoji="1" lang="ja-JP" altLang="en-US" dirty="0" smtClean="0"/>
              <a:t>　　　　　　　　（週に</a:t>
            </a:r>
            <a:r>
              <a:rPr kumimoji="1" lang="en-US" altLang="ja-JP" dirty="0" smtClean="0"/>
              <a:t>1</a:t>
            </a:r>
            <a:r>
              <a:rPr kumimoji="1" lang="ja-JP" altLang="en-US" dirty="0" smtClean="0"/>
              <a:t>日以上通勤のために電車を利用している、</a:t>
            </a:r>
            <a:endParaRPr kumimoji="1" lang="en-US" altLang="ja-JP" dirty="0" smtClean="0"/>
          </a:p>
          <a:p>
            <a:r>
              <a:rPr lang="ja-JP" altLang="en-US" dirty="0"/>
              <a:t>　</a:t>
            </a:r>
            <a:r>
              <a:rPr lang="ja-JP" altLang="en-US" dirty="0" smtClean="0"/>
              <a:t>　　　　　　　　　通勤中に駅ナカ施設を通りかかる、</a:t>
            </a:r>
            <a:endParaRPr kumimoji="1" lang="en-US" altLang="ja-JP" dirty="0" smtClean="0"/>
          </a:p>
          <a:p>
            <a:r>
              <a:rPr lang="ja-JP" altLang="en-US" dirty="0"/>
              <a:t>　</a:t>
            </a:r>
            <a:r>
              <a:rPr lang="ja-JP" altLang="en-US" dirty="0" smtClean="0"/>
              <a:t>　　　　　　　　　対象ブランドのコンセプトに関する知識をあまり持たない</a:t>
            </a:r>
            <a:r>
              <a:rPr kumimoji="1" lang="ja-JP" altLang="en-US" dirty="0" smtClean="0"/>
              <a:t>）</a:t>
            </a:r>
            <a:endParaRPr kumimoji="1" lang="en-US" altLang="ja-JP" dirty="0" smtClean="0"/>
          </a:p>
          <a:p>
            <a:r>
              <a:rPr lang="en-US" altLang="ja-JP" dirty="0" smtClean="0"/>
              <a:t>【</a:t>
            </a:r>
            <a:r>
              <a:rPr lang="ja-JP" altLang="en-US" dirty="0" smtClean="0"/>
              <a:t>調査期間</a:t>
            </a:r>
            <a:r>
              <a:rPr lang="en-US" altLang="ja-JP" dirty="0" smtClean="0"/>
              <a:t>】</a:t>
            </a:r>
            <a:r>
              <a:rPr lang="ja-JP" altLang="en-US" dirty="0" smtClean="0"/>
              <a:t>　</a:t>
            </a:r>
            <a:r>
              <a:rPr lang="en-US" altLang="ja-JP" dirty="0" smtClean="0"/>
              <a:t>2013</a:t>
            </a:r>
            <a:r>
              <a:rPr lang="ja-JP" altLang="en-US" dirty="0" smtClean="0"/>
              <a:t>年</a:t>
            </a:r>
            <a:r>
              <a:rPr lang="en-US" altLang="ja-JP" dirty="0" smtClean="0"/>
              <a:t>12</a:t>
            </a:r>
            <a:r>
              <a:rPr lang="ja-JP" altLang="en-US" dirty="0" smtClean="0"/>
              <a:t>月</a:t>
            </a:r>
            <a:r>
              <a:rPr lang="en-US" altLang="ja-JP" dirty="0" smtClean="0"/>
              <a:t>11</a:t>
            </a:r>
            <a:r>
              <a:rPr lang="ja-JP" altLang="en-US" dirty="0" smtClean="0"/>
              <a:t>日～</a:t>
            </a:r>
            <a:r>
              <a:rPr lang="en-US" altLang="ja-JP" dirty="0" smtClean="0"/>
              <a:t>12</a:t>
            </a:r>
            <a:r>
              <a:rPr lang="ja-JP" altLang="en-US" dirty="0" smtClean="0"/>
              <a:t>月</a:t>
            </a:r>
            <a:r>
              <a:rPr lang="en-US" altLang="ja-JP" dirty="0" smtClean="0"/>
              <a:t>12</a:t>
            </a:r>
            <a:r>
              <a:rPr lang="ja-JP" altLang="en-US" dirty="0" smtClean="0"/>
              <a:t>日</a:t>
            </a:r>
            <a:endParaRPr lang="en-US" altLang="ja-JP" dirty="0" smtClean="0"/>
          </a:p>
          <a:p>
            <a:r>
              <a:rPr kumimoji="1" lang="en-US" altLang="ja-JP" dirty="0" smtClean="0"/>
              <a:t>【</a:t>
            </a:r>
            <a:r>
              <a:rPr kumimoji="1" lang="ja-JP" altLang="en-US" dirty="0" smtClean="0"/>
              <a:t>調査方法</a:t>
            </a:r>
            <a:r>
              <a:rPr kumimoji="1" lang="en-US" altLang="ja-JP" dirty="0" smtClean="0"/>
              <a:t>】</a:t>
            </a:r>
            <a:r>
              <a:rPr kumimoji="1" lang="ja-JP" altLang="en-US" dirty="0" smtClean="0"/>
              <a:t>　インターネットリサーチ</a:t>
            </a:r>
            <a:endParaRPr kumimoji="1" lang="en-US" altLang="ja-JP" dirty="0" smtClean="0"/>
          </a:p>
          <a:p>
            <a:r>
              <a:rPr lang="en-US" altLang="ja-JP" dirty="0" smtClean="0"/>
              <a:t>【</a:t>
            </a:r>
            <a:r>
              <a:rPr lang="ja-JP" altLang="en-US" dirty="0" smtClean="0"/>
              <a:t>サンプルサイズ</a:t>
            </a:r>
            <a:r>
              <a:rPr lang="en-US" altLang="ja-JP" dirty="0" smtClean="0"/>
              <a:t>】</a:t>
            </a:r>
            <a:r>
              <a:rPr lang="ja-JP" altLang="en-US" dirty="0" smtClean="0"/>
              <a:t>　</a:t>
            </a:r>
            <a:r>
              <a:rPr lang="en-US" altLang="ja-JP" dirty="0" smtClean="0"/>
              <a:t>102</a:t>
            </a:r>
            <a:r>
              <a:rPr lang="ja-JP" altLang="en-US" dirty="0" smtClean="0"/>
              <a:t>（有効回答数</a:t>
            </a:r>
            <a:r>
              <a:rPr lang="en-US" altLang="ja-JP" dirty="0" smtClean="0"/>
              <a:t>102</a:t>
            </a:r>
            <a:r>
              <a:rPr lang="ja-JP" altLang="en-US" dirty="0" smtClean="0"/>
              <a:t>）</a:t>
            </a:r>
            <a:endParaRPr lang="en-US" altLang="ja-JP" dirty="0" smtClean="0"/>
          </a:p>
          <a:p>
            <a:r>
              <a:rPr kumimoji="1" lang="en-US" altLang="ja-JP" dirty="0" smtClean="0"/>
              <a:t>【</a:t>
            </a:r>
            <a:r>
              <a:rPr kumimoji="1" lang="ja-JP" altLang="en-US" dirty="0" smtClean="0"/>
              <a:t>分析</a:t>
            </a:r>
            <a:r>
              <a:rPr lang="ja-JP" altLang="en-US" dirty="0" smtClean="0"/>
              <a:t>方法</a:t>
            </a:r>
            <a:r>
              <a:rPr lang="en-US" altLang="ja-JP" dirty="0" smtClean="0"/>
              <a:t>】</a:t>
            </a:r>
            <a:r>
              <a:rPr lang="ja-JP" altLang="en-US" dirty="0" smtClean="0"/>
              <a:t>　対応のある</a:t>
            </a:r>
            <a:r>
              <a:rPr lang="ja-JP" altLang="en-US" dirty="0" err="1" smtClean="0"/>
              <a:t>ｔ</a:t>
            </a:r>
            <a:r>
              <a:rPr lang="ja-JP" altLang="en-US" dirty="0" smtClean="0"/>
              <a:t>検定、単回帰分析、</a:t>
            </a:r>
            <a:endParaRPr lang="en-US" altLang="ja-JP" dirty="0" smtClean="0"/>
          </a:p>
          <a:p>
            <a:r>
              <a:rPr lang="ja-JP" altLang="en-US" dirty="0"/>
              <a:t>　</a:t>
            </a:r>
            <a:r>
              <a:rPr lang="ja-JP" altLang="en-US" dirty="0" smtClean="0"/>
              <a:t>　　　　　　　　一要因の分散分析（被験者内計画）　</a:t>
            </a:r>
            <a:endParaRPr kumimoji="1" lang="ja-JP" altLang="en-US" dirty="0"/>
          </a:p>
        </p:txBody>
      </p:sp>
      <p:sp>
        <p:nvSpPr>
          <p:cNvPr id="4" name="日付プレースホルダー 3"/>
          <p:cNvSpPr>
            <a:spLocks noGrp="1"/>
          </p:cNvSpPr>
          <p:nvPr>
            <p:ph type="dt" sz="half" idx="10"/>
          </p:nvPr>
        </p:nvSpPr>
        <p:spPr/>
        <p:txBody>
          <a:bodyPr/>
          <a:lstStyle/>
          <a:p>
            <a:fld id="{7243C46A-72F0-4E29-BE61-994072AED42F}"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50</a:t>
            </a:fld>
            <a:endParaRPr kumimoji="1" lang="ja-JP" altLang="en-US"/>
          </a:p>
        </p:txBody>
      </p:sp>
    </p:spTree>
    <p:extLst>
      <p:ext uri="{BB962C8B-B14F-4D97-AF65-F5344CB8AC3E}">
        <p14:creationId xmlns:p14="http://schemas.microsoft.com/office/powerpoint/2010/main" val="23606647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調査概要（本調査）</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調査対象のアパレルブランド</a:t>
            </a:r>
            <a:endParaRPr kumimoji="1" lang="en-US" altLang="ja-JP" dirty="0" smtClean="0"/>
          </a:p>
          <a:p>
            <a:r>
              <a:rPr lang="ja-JP" altLang="en-US" dirty="0"/>
              <a:t>　</a:t>
            </a:r>
            <a:r>
              <a:rPr lang="ja-JP" altLang="en-US" dirty="0" smtClean="0"/>
              <a:t>　仮説</a:t>
            </a:r>
            <a:r>
              <a:rPr lang="en-US" altLang="ja-JP" dirty="0" smtClean="0"/>
              <a:t>1</a:t>
            </a:r>
            <a:r>
              <a:rPr lang="ja-JP" altLang="en-US" dirty="0" smtClean="0"/>
              <a:t>・</a:t>
            </a:r>
            <a:r>
              <a:rPr lang="en-US" altLang="ja-JP" dirty="0" smtClean="0"/>
              <a:t>2</a:t>
            </a:r>
            <a:r>
              <a:rPr lang="ja-JP" altLang="en-US" dirty="0" smtClean="0"/>
              <a:t>　</a:t>
            </a:r>
            <a:r>
              <a:rPr lang="en-US" altLang="ja-JP" dirty="0" smtClean="0"/>
              <a:t>:</a:t>
            </a:r>
            <a:r>
              <a:rPr lang="ja-JP" altLang="en-US" dirty="0" smtClean="0"/>
              <a:t>　</a:t>
            </a:r>
            <a:r>
              <a:rPr lang="en-US" altLang="ja-JP" dirty="0" smtClean="0"/>
              <a:t>UNITED ARROWS</a:t>
            </a:r>
          </a:p>
          <a:p>
            <a:r>
              <a:rPr kumimoji="1" lang="en-US" altLang="ja-JP" dirty="0"/>
              <a:t> </a:t>
            </a:r>
            <a:r>
              <a:rPr kumimoji="1" lang="en-US" altLang="ja-JP" dirty="0" smtClean="0"/>
              <a:t>    </a:t>
            </a:r>
            <a:r>
              <a:rPr kumimoji="1" lang="ja-JP" altLang="en-US" dirty="0" smtClean="0"/>
              <a:t>仮説</a:t>
            </a:r>
            <a:r>
              <a:rPr kumimoji="1" lang="en-US" altLang="ja-JP" dirty="0" smtClean="0"/>
              <a:t>3</a:t>
            </a:r>
            <a:r>
              <a:rPr kumimoji="1" lang="ja-JP" altLang="en-US" dirty="0" smtClean="0"/>
              <a:t>・</a:t>
            </a:r>
            <a:r>
              <a:rPr kumimoji="1" lang="en-US" altLang="ja-JP" dirty="0" smtClean="0"/>
              <a:t>4</a:t>
            </a:r>
            <a:r>
              <a:rPr kumimoji="1" lang="ja-JP" altLang="en-US" dirty="0" smtClean="0"/>
              <a:t>　</a:t>
            </a:r>
            <a:r>
              <a:rPr kumimoji="1" lang="en-US" altLang="ja-JP" dirty="0" smtClean="0"/>
              <a:t>:</a:t>
            </a:r>
            <a:r>
              <a:rPr kumimoji="1" lang="ja-JP" altLang="en-US" dirty="0" smtClean="0"/>
              <a:t>　</a:t>
            </a:r>
            <a:r>
              <a:rPr kumimoji="1" lang="en-US" altLang="ja-JP" dirty="0" smtClean="0"/>
              <a:t>KBF</a:t>
            </a:r>
          </a:p>
          <a:p>
            <a:endParaRPr lang="en-US" altLang="ja-JP" dirty="0"/>
          </a:p>
          <a:p>
            <a:endParaRPr kumimoji="1" lang="en-US" altLang="ja-JP" dirty="0" smtClean="0"/>
          </a:p>
          <a:p>
            <a:r>
              <a:rPr lang="ja-JP" altLang="en-US" dirty="0" smtClean="0"/>
              <a:t>調査対象の駅ナカビジネス</a:t>
            </a:r>
            <a:endParaRPr lang="en-US" altLang="ja-JP" dirty="0" smtClean="0"/>
          </a:p>
          <a:p>
            <a:r>
              <a:rPr kumimoji="1" lang="ja-JP" altLang="en-US" dirty="0"/>
              <a:t>　</a:t>
            </a:r>
            <a:r>
              <a:rPr kumimoji="1" lang="ja-JP" altLang="en-US" dirty="0" smtClean="0"/>
              <a:t>　</a:t>
            </a:r>
            <a:r>
              <a:rPr kumimoji="1" lang="en-US" altLang="ja-JP" dirty="0" err="1" smtClean="0"/>
              <a:t>ecute</a:t>
            </a:r>
            <a:r>
              <a:rPr kumimoji="1" lang="en-US" altLang="ja-JP" dirty="0" smtClean="0"/>
              <a:t> </a:t>
            </a:r>
            <a:r>
              <a:rPr kumimoji="1" lang="ja-JP" altLang="en-US" dirty="0" smtClean="0"/>
              <a:t>大宮、品川、立川、日暮里、赤羽</a:t>
            </a:r>
            <a:endParaRPr kumimoji="1" lang="en-US" altLang="ja-JP" dirty="0" smtClean="0"/>
          </a:p>
          <a:p>
            <a:r>
              <a:rPr lang="ja-JP" altLang="en-US" dirty="0"/>
              <a:t>　</a:t>
            </a:r>
            <a:r>
              <a:rPr lang="ja-JP" altLang="en-US" dirty="0" smtClean="0"/>
              <a:t>　</a:t>
            </a:r>
            <a:r>
              <a:rPr lang="en-US" altLang="ja-JP" dirty="0" err="1" smtClean="0"/>
              <a:t>Echika</a:t>
            </a:r>
            <a:r>
              <a:rPr lang="ja-JP" altLang="en-US" dirty="0"/>
              <a:t> </a:t>
            </a:r>
            <a:r>
              <a:rPr lang="ja-JP" altLang="en-US" dirty="0" smtClean="0"/>
              <a:t>池袋、表参道</a:t>
            </a:r>
            <a:endParaRPr lang="en-US" altLang="ja-JP" dirty="0" smtClean="0"/>
          </a:p>
          <a:p>
            <a:r>
              <a:rPr kumimoji="1" lang="ja-JP" altLang="en-US" dirty="0"/>
              <a:t>　</a:t>
            </a:r>
            <a:r>
              <a:rPr kumimoji="1" lang="ja-JP" altLang="en-US" dirty="0" smtClean="0"/>
              <a:t>　</a:t>
            </a:r>
            <a:r>
              <a:rPr kumimoji="1" lang="en-US" altLang="ja-JP" dirty="0" err="1" smtClean="0"/>
              <a:t>Echika</a:t>
            </a:r>
            <a:r>
              <a:rPr kumimoji="1" lang="en-US" altLang="ja-JP" dirty="0" smtClean="0"/>
              <a:t> fit </a:t>
            </a:r>
            <a:r>
              <a:rPr lang="ja-JP" altLang="en-US" dirty="0" smtClean="0"/>
              <a:t>銀座、上野、永田町</a:t>
            </a:r>
            <a:r>
              <a:rPr kumimoji="1" lang="en-US" altLang="ja-JP" dirty="0" smtClean="0"/>
              <a:t> </a:t>
            </a:r>
          </a:p>
          <a:p>
            <a:endParaRPr kumimoji="1" lang="ja-JP" altLang="en-US" dirty="0"/>
          </a:p>
        </p:txBody>
      </p:sp>
      <p:sp>
        <p:nvSpPr>
          <p:cNvPr id="4" name="日付プレースホルダー 3"/>
          <p:cNvSpPr>
            <a:spLocks noGrp="1"/>
          </p:cNvSpPr>
          <p:nvPr>
            <p:ph type="dt" sz="half" idx="10"/>
          </p:nvPr>
        </p:nvSpPr>
        <p:spPr/>
        <p:txBody>
          <a:bodyPr/>
          <a:lstStyle/>
          <a:p>
            <a:fld id="{8948D4D8-65ED-48D1-8983-DE3BDC278C2A}"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51</a:t>
            </a:fld>
            <a:endParaRPr kumimoji="1" lang="ja-JP" altLang="en-US"/>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2075140"/>
            <a:ext cx="2026727" cy="1416478"/>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628" y="2060848"/>
            <a:ext cx="1439796" cy="1430770"/>
          </a:xfrm>
          <a:prstGeom prst="rect">
            <a:avLst/>
          </a:prstGeom>
        </p:spPr>
      </p:pic>
    </p:spTree>
    <p:extLst>
      <p:ext uri="{BB962C8B-B14F-4D97-AF65-F5344CB8AC3E}">
        <p14:creationId xmlns:p14="http://schemas.microsoft.com/office/powerpoint/2010/main" val="5750750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16632"/>
            <a:ext cx="8229600" cy="864096"/>
          </a:xfrm>
        </p:spPr>
        <p:txBody>
          <a:bodyPr/>
          <a:lstStyle/>
          <a:p>
            <a:r>
              <a:rPr kumimoji="1" lang="ja-JP" altLang="en-US" dirty="0" smtClean="0"/>
              <a:t>仮説１検証</a:t>
            </a:r>
            <a:endParaRPr kumimoji="1" lang="ja-JP" altLang="en-US" dirty="0"/>
          </a:p>
        </p:txBody>
      </p:sp>
      <p:sp>
        <p:nvSpPr>
          <p:cNvPr id="3" name="コンテンツ プレースホルダー 2"/>
          <p:cNvSpPr>
            <a:spLocks noGrp="1"/>
          </p:cNvSpPr>
          <p:nvPr>
            <p:ph idx="1"/>
          </p:nvPr>
        </p:nvSpPr>
        <p:spPr>
          <a:xfrm>
            <a:off x="251520" y="980728"/>
            <a:ext cx="8640960" cy="504055"/>
          </a:xfrm>
        </p:spPr>
        <p:txBody>
          <a:bodyPr>
            <a:normAutofit/>
          </a:bodyPr>
          <a:lstStyle/>
          <a:p>
            <a:r>
              <a:rPr kumimoji="1" lang="ja-JP" altLang="en-US" sz="2600" dirty="0" smtClean="0"/>
              <a:t>クロスＭＤの関連性はコンセプト伝達に影響を与える</a:t>
            </a:r>
            <a:endParaRPr kumimoji="1" lang="ja-JP" altLang="en-US" sz="2600" dirty="0"/>
          </a:p>
        </p:txBody>
      </p:sp>
      <p:sp>
        <p:nvSpPr>
          <p:cNvPr id="4" name="テキスト ボックス 3"/>
          <p:cNvSpPr txBox="1"/>
          <p:nvPr/>
        </p:nvSpPr>
        <p:spPr>
          <a:xfrm>
            <a:off x="611560" y="1556792"/>
            <a:ext cx="3096344"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dirty="0" smtClean="0"/>
              <a:t>既存陳列（画像①）</a:t>
            </a:r>
            <a:endParaRPr kumimoji="1" lang="en-US" altLang="ja-JP" dirty="0" smtClean="0"/>
          </a:p>
          <a:p>
            <a:r>
              <a:rPr lang="ja-JP" altLang="en-US" dirty="0" smtClean="0"/>
              <a:t>　</a:t>
            </a:r>
            <a:r>
              <a:rPr lang="en-US" altLang="ja-JP" dirty="0" smtClean="0"/>
              <a:t>Q3-6</a:t>
            </a:r>
            <a:r>
              <a:rPr lang="ja-JP" altLang="en-US" dirty="0" smtClean="0"/>
              <a:t>個性的に感じる</a:t>
            </a:r>
            <a:endParaRPr lang="en-US" altLang="ja-JP" dirty="0" smtClean="0"/>
          </a:p>
          <a:p>
            <a:r>
              <a:rPr lang="ja-JP" altLang="en-US" dirty="0" smtClean="0"/>
              <a:t>　</a:t>
            </a:r>
            <a:r>
              <a:rPr lang="en-US" altLang="ja-JP" dirty="0" smtClean="0"/>
              <a:t>Q3-7</a:t>
            </a:r>
            <a:r>
              <a:rPr lang="ja-JP" altLang="en-US" dirty="0" smtClean="0"/>
              <a:t>高級感がある</a:t>
            </a:r>
            <a:endParaRPr lang="en-US" altLang="ja-JP" dirty="0" smtClean="0"/>
          </a:p>
          <a:p>
            <a:r>
              <a:rPr lang="ja-JP" altLang="en-US" dirty="0" smtClean="0"/>
              <a:t>　</a:t>
            </a:r>
            <a:r>
              <a:rPr lang="en-US" altLang="ja-JP" dirty="0" smtClean="0"/>
              <a:t>Q3-8</a:t>
            </a:r>
            <a:r>
              <a:rPr lang="ja-JP" altLang="en-US" dirty="0" smtClean="0"/>
              <a:t>大人っぽい</a:t>
            </a:r>
            <a:endParaRPr lang="en-US" altLang="ja-JP" dirty="0" smtClean="0"/>
          </a:p>
        </p:txBody>
      </p:sp>
      <p:sp>
        <p:nvSpPr>
          <p:cNvPr id="5" name="テキスト ボックス 4"/>
          <p:cNvSpPr txBox="1"/>
          <p:nvPr/>
        </p:nvSpPr>
        <p:spPr>
          <a:xfrm>
            <a:off x="611560" y="2924944"/>
            <a:ext cx="3096344"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dirty="0" smtClean="0"/>
              <a:t>関連性の高い陳列（画像②）</a:t>
            </a:r>
            <a:endParaRPr lang="en-US" altLang="ja-JP" dirty="0" smtClean="0"/>
          </a:p>
          <a:p>
            <a:r>
              <a:rPr lang="ja-JP" altLang="en-US" dirty="0" smtClean="0"/>
              <a:t>　</a:t>
            </a:r>
            <a:r>
              <a:rPr lang="en-US" altLang="ja-JP" dirty="0" smtClean="0"/>
              <a:t>Q5-6</a:t>
            </a:r>
            <a:r>
              <a:rPr lang="ja-JP" altLang="en-US" dirty="0" smtClean="0"/>
              <a:t>個性的に感じる</a:t>
            </a:r>
            <a:endParaRPr lang="en-US" altLang="ja-JP" dirty="0" smtClean="0"/>
          </a:p>
          <a:p>
            <a:r>
              <a:rPr lang="ja-JP" altLang="en-US" dirty="0" smtClean="0"/>
              <a:t>　</a:t>
            </a:r>
            <a:r>
              <a:rPr lang="en-US" altLang="ja-JP" dirty="0" smtClean="0"/>
              <a:t>Q5-7</a:t>
            </a:r>
            <a:r>
              <a:rPr lang="ja-JP" altLang="en-US" dirty="0" smtClean="0"/>
              <a:t>高級感がある</a:t>
            </a:r>
            <a:endParaRPr lang="en-US" altLang="ja-JP" dirty="0" smtClean="0"/>
          </a:p>
          <a:p>
            <a:r>
              <a:rPr lang="ja-JP" altLang="en-US" dirty="0" smtClean="0"/>
              <a:t>　</a:t>
            </a:r>
            <a:r>
              <a:rPr lang="en-US" altLang="ja-JP" dirty="0" smtClean="0"/>
              <a:t>Q5-8</a:t>
            </a:r>
            <a:r>
              <a:rPr lang="ja-JP" altLang="en-US" dirty="0" smtClean="0"/>
              <a:t>大人っぽい</a:t>
            </a:r>
            <a:endParaRPr lang="en-US" altLang="ja-JP" dirty="0" smtClean="0"/>
          </a:p>
        </p:txBody>
      </p:sp>
      <p:sp>
        <p:nvSpPr>
          <p:cNvPr id="6" name="テキスト ボックス 5"/>
          <p:cNvSpPr txBox="1"/>
          <p:nvPr/>
        </p:nvSpPr>
        <p:spPr>
          <a:xfrm>
            <a:off x="611560" y="4415031"/>
            <a:ext cx="3096344"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dirty="0" smtClean="0"/>
              <a:t>関連性の低い陳列（画像③）</a:t>
            </a:r>
            <a:endParaRPr lang="en-US" altLang="ja-JP" dirty="0" smtClean="0"/>
          </a:p>
          <a:p>
            <a:r>
              <a:rPr lang="ja-JP" altLang="en-US" dirty="0" smtClean="0"/>
              <a:t>　</a:t>
            </a:r>
            <a:r>
              <a:rPr lang="en-US" altLang="ja-JP" dirty="0" smtClean="0"/>
              <a:t>Q7-6</a:t>
            </a:r>
            <a:r>
              <a:rPr lang="ja-JP" altLang="en-US" dirty="0" smtClean="0"/>
              <a:t>個性的に感じる</a:t>
            </a:r>
            <a:endParaRPr lang="en-US" altLang="ja-JP" dirty="0" smtClean="0"/>
          </a:p>
          <a:p>
            <a:r>
              <a:rPr lang="ja-JP" altLang="en-US" dirty="0" smtClean="0"/>
              <a:t>　</a:t>
            </a:r>
            <a:r>
              <a:rPr lang="en-US" altLang="ja-JP" dirty="0" smtClean="0"/>
              <a:t>Q7-7</a:t>
            </a:r>
            <a:r>
              <a:rPr lang="ja-JP" altLang="en-US" dirty="0" smtClean="0"/>
              <a:t>高級感がある</a:t>
            </a:r>
            <a:endParaRPr lang="en-US" altLang="ja-JP" dirty="0" smtClean="0"/>
          </a:p>
          <a:p>
            <a:r>
              <a:rPr lang="ja-JP" altLang="en-US" dirty="0" smtClean="0"/>
              <a:t>　</a:t>
            </a:r>
            <a:r>
              <a:rPr lang="en-US" altLang="ja-JP" dirty="0" smtClean="0"/>
              <a:t>Q7-8</a:t>
            </a:r>
            <a:r>
              <a:rPr lang="ja-JP" altLang="en-US" dirty="0" smtClean="0"/>
              <a:t>大人っぽい</a:t>
            </a:r>
            <a:endParaRPr lang="en-US" altLang="ja-JP" dirty="0" smtClean="0"/>
          </a:p>
        </p:txBody>
      </p:sp>
      <p:sp>
        <p:nvSpPr>
          <p:cNvPr id="7" name="テキスト ボックス 6"/>
          <p:cNvSpPr txBox="1"/>
          <p:nvPr/>
        </p:nvSpPr>
        <p:spPr>
          <a:xfrm>
            <a:off x="4283968" y="3356992"/>
            <a:ext cx="4608512"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ユナイテッドアローズのコンセプトに基づいた左記の質問項目の合計値の平均に差があり、且つ関連性の高い陳列が最も高くなることを検証</a:t>
            </a:r>
            <a:endParaRPr kumimoji="1" lang="en-US" altLang="ja-JP" dirty="0" smtClean="0"/>
          </a:p>
        </p:txBody>
      </p:sp>
      <p:sp>
        <p:nvSpPr>
          <p:cNvPr id="8" name="下矢印 7"/>
          <p:cNvSpPr/>
          <p:nvPr/>
        </p:nvSpPr>
        <p:spPr>
          <a:xfrm>
            <a:off x="6228184" y="4583347"/>
            <a:ext cx="129614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p:cNvSpPr txBox="1"/>
          <p:nvPr/>
        </p:nvSpPr>
        <p:spPr>
          <a:xfrm>
            <a:off x="4968044" y="5015395"/>
            <a:ext cx="3672408"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kumimoji="1" lang="en-US" altLang="ja-JP" sz="2400" dirty="0" smtClean="0"/>
              <a:t>1</a:t>
            </a:r>
            <a:r>
              <a:rPr kumimoji="1" lang="ja-JP" altLang="en-US" sz="2400" dirty="0" smtClean="0"/>
              <a:t>要因の分散分析</a:t>
            </a:r>
            <a:endParaRPr kumimoji="1" lang="en-US" altLang="ja-JP" sz="2400" dirty="0" smtClean="0"/>
          </a:p>
          <a:p>
            <a:pPr algn="ctr"/>
            <a:r>
              <a:rPr kumimoji="1" lang="ja-JP" altLang="en-US" sz="2400" dirty="0" smtClean="0"/>
              <a:t>（被験者内計画）を実施</a:t>
            </a:r>
            <a:endParaRPr kumimoji="1" lang="ja-JP" altLang="en-US" sz="2400" dirty="0"/>
          </a:p>
        </p:txBody>
      </p:sp>
      <p:sp>
        <p:nvSpPr>
          <p:cNvPr id="10" name="日付プレースホルダー 9"/>
          <p:cNvSpPr>
            <a:spLocks noGrp="1"/>
          </p:cNvSpPr>
          <p:nvPr>
            <p:ph type="dt" sz="half" idx="10"/>
          </p:nvPr>
        </p:nvSpPr>
        <p:spPr/>
        <p:txBody>
          <a:bodyPr/>
          <a:lstStyle/>
          <a:p>
            <a:fld id="{BCF4E784-EABA-49A9-A090-7B42874E4CD2}" type="datetime1">
              <a:rPr kumimoji="1" lang="ja-JP" altLang="en-US" smtClean="0"/>
              <a:t>2013/12/18</a:t>
            </a:fld>
            <a:endParaRPr kumimoji="1" lang="ja-JP" altLang="en-US" dirty="0"/>
          </a:p>
        </p:txBody>
      </p:sp>
      <p:sp>
        <p:nvSpPr>
          <p:cNvPr id="11" name="スライド番号プレースホルダー 10"/>
          <p:cNvSpPr>
            <a:spLocks noGrp="1"/>
          </p:cNvSpPr>
          <p:nvPr>
            <p:ph type="sldNum" sz="quarter" idx="12"/>
          </p:nvPr>
        </p:nvSpPr>
        <p:spPr/>
        <p:txBody>
          <a:bodyPr/>
          <a:lstStyle/>
          <a:p>
            <a:fld id="{6C298445-82A3-4105-A96B-F08836EED490}" type="slidenum">
              <a:rPr kumimoji="1" lang="ja-JP" altLang="en-US" smtClean="0"/>
              <a:pPr/>
              <a:t>52</a:t>
            </a:fld>
            <a:endParaRPr kumimoji="1" lang="ja-JP" altLang="en-US"/>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661566"/>
            <a:ext cx="2412268" cy="142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27743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仮説１検証</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　</a:t>
            </a:r>
            <a:endParaRPr kumimoji="1" lang="ja-JP" altLang="en-US" dirty="0"/>
          </a:p>
        </p:txBody>
      </p:sp>
      <p:sp>
        <p:nvSpPr>
          <p:cNvPr id="4" name="日付プレースホルダー 3"/>
          <p:cNvSpPr>
            <a:spLocks noGrp="1"/>
          </p:cNvSpPr>
          <p:nvPr>
            <p:ph type="dt" sz="half" idx="10"/>
          </p:nvPr>
        </p:nvSpPr>
        <p:spPr/>
        <p:txBody>
          <a:bodyPr/>
          <a:lstStyle/>
          <a:p>
            <a:fld id="{C53C1A6B-1F1C-42C7-B243-066A6611A735}"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53</a:t>
            </a:fld>
            <a:endParaRPr kumimoji="1" lang="ja-JP"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443" y="1253124"/>
            <a:ext cx="3852863"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7144" y="1257770"/>
            <a:ext cx="3734898" cy="2422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455" y="4117722"/>
            <a:ext cx="3767137"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446504" y="853014"/>
            <a:ext cx="2917421" cy="400110"/>
          </a:xfrm>
          <a:prstGeom prst="rect">
            <a:avLst/>
          </a:prstGeom>
          <a:noFill/>
        </p:spPr>
        <p:txBody>
          <a:bodyPr wrap="square" rtlCol="0">
            <a:spAutoFit/>
          </a:bodyPr>
          <a:lstStyle/>
          <a:p>
            <a:r>
              <a:rPr kumimoji="1" lang="ja-JP" altLang="en-US" sz="2000" dirty="0" smtClean="0"/>
              <a:t>既存陳列（画像①）</a:t>
            </a:r>
            <a:endParaRPr kumimoji="1" lang="ja-JP" altLang="en-US" sz="2000" dirty="0"/>
          </a:p>
        </p:txBody>
      </p:sp>
      <p:sp>
        <p:nvSpPr>
          <p:cNvPr id="10" name="テキスト ボックス 9"/>
          <p:cNvSpPr txBox="1"/>
          <p:nvPr/>
        </p:nvSpPr>
        <p:spPr>
          <a:xfrm>
            <a:off x="4481790" y="835804"/>
            <a:ext cx="3740252" cy="400110"/>
          </a:xfrm>
          <a:prstGeom prst="rect">
            <a:avLst/>
          </a:prstGeom>
          <a:noFill/>
        </p:spPr>
        <p:txBody>
          <a:bodyPr wrap="square" rtlCol="0">
            <a:spAutoFit/>
          </a:bodyPr>
          <a:lstStyle/>
          <a:p>
            <a:r>
              <a:rPr lang="ja-JP" altLang="en-US" sz="2000" dirty="0"/>
              <a:t>関連</a:t>
            </a:r>
            <a:r>
              <a:rPr lang="ja-JP" altLang="en-US" sz="2000" dirty="0" smtClean="0"/>
              <a:t>の高いクロス</a:t>
            </a:r>
            <a:r>
              <a:rPr lang="en-US" altLang="ja-JP" sz="2000" dirty="0" smtClean="0"/>
              <a:t>MD</a:t>
            </a:r>
            <a:r>
              <a:rPr kumimoji="1" lang="ja-JP" altLang="en-US" sz="2000" dirty="0" smtClean="0"/>
              <a:t>（画像②）</a:t>
            </a:r>
            <a:endParaRPr kumimoji="1" lang="ja-JP" altLang="en-US" sz="2000" dirty="0"/>
          </a:p>
        </p:txBody>
      </p:sp>
      <p:sp>
        <p:nvSpPr>
          <p:cNvPr id="11" name="テキスト ボックス 10"/>
          <p:cNvSpPr txBox="1"/>
          <p:nvPr/>
        </p:nvSpPr>
        <p:spPr>
          <a:xfrm>
            <a:off x="2601460" y="3748390"/>
            <a:ext cx="3753132" cy="400110"/>
          </a:xfrm>
          <a:prstGeom prst="rect">
            <a:avLst/>
          </a:prstGeom>
          <a:noFill/>
        </p:spPr>
        <p:txBody>
          <a:bodyPr wrap="square" rtlCol="0">
            <a:spAutoFit/>
          </a:bodyPr>
          <a:lstStyle/>
          <a:p>
            <a:r>
              <a:rPr lang="ja-JP" altLang="en-US" sz="2000" dirty="0"/>
              <a:t>関連</a:t>
            </a:r>
            <a:r>
              <a:rPr lang="ja-JP" altLang="en-US" sz="2000" dirty="0" smtClean="0"/>
              <a:t>の低いクロス</a:t>
            </a:r>
            <a:r>
              <a:rPr lang="en-US" altLang="ja-JP" sz="2000" dirty="0" smtClean="0"/>
              <a:t>MD</a:t>
            </a:r>
            <a:r>
              <a:rPr kumimoji="1" lang="ja-JP" altLang="en-US" sz="2000" dirty="0" smtClean="0"/>
              <a:t>（画像③）</a:t>
            </a:r>
            <a:endParaRPr kumimoji="1" lang="ja-JP" altLang="en-US" sz="2000" dirty="0"/>
          </a:p>
        </p:txBody>
      </p:sp>
    </p:spTree>
    <p:extLst>
      <p:ext uri="{BB962C8B-B14F-4D97-AF65-F5344CB8AC3E}">
        <p14:creationId xmlns:p14="http://schemas.microsoft.com/office/powerpoint/2010/main" val="39261630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ja-JP" altLang="en-US" dirty="0" smtClean="0"/>
              <a:t>仮説１検証</a:t>
            </a:r>
            <a:endParaRPr kumimoji="1" lang="ja-JP" altLang="en-US" dirty="0"/>
          </a:p>
        </p:txBody>
      </p:sp>
      <p:pic>
        <p:nvPicPr>
          <p:cNvPr id="4" name="図 3"/>
          <p:cNvPicPr/>
          <p:nvPr/>
        </p:nvPicPr>
        <p:blipFill>
          <a:blip r:embed="rId2">
            <a:extLst>
              <a:ext uri="{28A0092B-C50C-407E-A947-70E740481C1C}">
                <a14:useLocalDpi xmlns:a14="http://schemas.microsoft.com/office/drawing/2010/main" val="0"/>
              </a:ext>
            </a:extLst>
          </a:blip>
          <a:srcRect/>
          <a:stretch>
            <a:fillRect/>
          </a:stretch>
        </p:blipFill>
        <p:spPr bwMode="auto">
          <a:xfrm>
            <a:off x="723492" y="1196752"/>
            <a:ext cx="4352564" cy="1440160"/>
          </a:xfrm>
          <a:prstGeom prst="rect">
            <a:avLst/>
          </a:prstGeom>
          <a:noFill/>
          <a:ln>
            <a:noFill/>
          </a:ln>
        </p:spPr>
      </p:pic>
      <p:pic>
        <p:nvPicPr>
          <p:cNvPr id="5" name="図 4"/>
          <p:cNvPicPr/>
          <p:nvPr/>
        </p:nvPicPr>
        <p:blipFill>
          <a:blip r:embed="rId3">
            <a:extLst>
              <a:ext uri="{28A0092B-C50C-407E-A947-70E740481C1C}">
                <a14:useLocalDpi xmlns:a14="http://schemas.microsoft.com/office/drawing/2010/main" val="0"/>
              </a:ext>
            </a:extLst>
          </a:blip>
          <a:srcRect/>
          <a:stretch>
            <a:fillRect/>
          </a:stretch>
        </p:blipFill>
        <p:spPr bwMode="auto">
          <a:xfrm>
            <a:off x="611560" y="2636912"/>
            <a:ext cx="7704856" cy="2952328"/>
          </a:xfrm>
          <a:prstGeom prst="rect">
            <a:avLst/>
          </a:prstGeom>
          <a:noFill/>
          <a:ln>
            <a:noFill/>
          </a:ln>
        </p:spPr>
      </p:pic>
      <p:sp>
        <p:nvSpPr>
          <p:cNvPr id="6" name="角丸四角形 5"/>
          <p:cNvSpPr/>
          <p:nvPr/>
        </p:nvSpPr>
        <p:spPr>
          <a:xfrm>
            <a:off x="2503730" y="1596501"/>
            <a:ext cx="844134" cy="1008112"/>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角丸四角形 6"/>
          <p:cNvSpPr/>
          <p:nvPr/>
        </p:nvSpPr>
        <p:spPr>
          <a:xfrm>
            <a:off x="4669532" y="3335728"/>
            <a:ext cx="838572" cy="95736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p:cNvSpPr txBox="1"/>
          <p:nvPr/>
        </p:nvSpPr>
        <p:spPr>
          <a:xfrm>
            <a:off x="723492" y="5589240"/>
            <a:ext cx="773694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有意確率１％未満で有意なので次項の</a:t>
            </a:r>
            <a:r>
              <a:rPr kumimoji="1" lang="en-US" altLang="ja-JP" dirty="0" smtClean="0"/>
              <a:t>Green</a:t>
            </a:r>
            <a:r>
              <a:rPr lang="en-US" altLang="ja-JP" dirty="0" smtClean="0"/>
              <a:t>house-</a:t>
            </a:r>
            <a:r>
              <a:rPr lang="en-US" altLang="ja-JP" dirty="0" err="1" smtClean="0"/>
              <a:t>Geisser</a:t>
            </a:r>
            <a:r>
              <a:rPr lang="ja-JP" altLang="en-US" dirty="0" smtClean="0"/>
              <a:t>の部分を見る</a:t>
            </a:r>
            <a:endParaRPr kumimoji="1" lang="ja-JP" altLang="en-US" dirty="0"/>
          </a:p>
        </p:txBody>
      </p:sp>
      <p:sp>
        <p:nvSpPr>
          <p:cNvPr id="3" name="日付プレースホルダー 2"/>
          <p:cNvSpPr>
            <a:spLocks noGrp="1"/>
          </p:cNvSpPr>
          <p:nvPr>
            <p:ph type="dt" sz="half" idx="10"/>
          </p:nvPr>
        </p:nvSpPr>
        <p:spPr/>
        <p:txBody>
          <a:bodyPr/>
          <a:lstStyle/>
          <a:p>
            <a:fld id="{1AAF28E5-B6EA-4673-A14A-C7998DDDB26F}" type="datetime1">
              <a:rPr kumimoji="1" lang="ja-JP" altLang="en-US" smtClean="0"/>
              <a:t>2013/12/18</a:t>
            </a:fld>
            <a:endParaRPr kumimoji="1" lang="ja-JP" altLang="en-US"/>
          </a:p>
        </p:txBody>
      </p:sp>
      <p:sp>
        <p:nvSpPr>
          <p:cNvPr id="8" name="スライド番号プレースホルダー 7"/>
          <p:cNvSpPr>
            <a:spLocks noGrp="1"/>
          </p:cNvSpPr>
          <p:nvPr>
            <p:ph type="sldNum" sz="quarter" idx="12"/>
          </p:nvPr>
        </p:nvSpPr>
        <p:spPr/>
        <p:txBody>
          <a:bodyPr/>
          <a:lstStyle/>
          <a:p>
            <a:fld id="{6C298445-82A3-4105-A96B-F08836EED490}" type="slidenum">
              <a:rPr kumimoji="1" lang="ja-JP" altLang="en-US" smtClean="0"/>
              <a:pPr/>
              <a:t>54</a:t>
            </a:fld>
            <a:endParaRPr kumimoji="1" lang="ja-JP" altLang="en-US"/>
          </a:p>
        </p:txBody>
      </p:sp>
    </p:spTree>
    <p:extLst>
      <p:ext uri="{BB962C8B-B14F-4D97-AF65-F5344CB8AC3E}">
        <p14:creationId xmlns:p14="http://schemas.microsoft.com/office/powerpoint/2010/main" val="17908549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88640"/>
            <a:ext cx="8229600" cy="706090"/>
          </a:xfrm>
        </p:spPr>
        <p:txBody>
          <a:bodyPr>
            <a:normAutofit/>
          </a:bodyPr>
          <a:lstStyle/>
          <a:p>
            <a:r>
              <a:rPr kumimoji="1" lang="ja-JP" altLang="en-US" dirty="0" smtClean="0"/>
              <a:t>仮説１検証結果</a:t>
            </a:r>
            <a:endParaRPr kumimoji="1" lang="ja-JP" altLang="en-US" dirty="0"/>
          </a:p>
        </p:txBody>
      </p:sp>
      <p:pic>
        <p:nvPicPr>
          <p:cNvPr id="4" name="図 3"/>
          <p:cNvPicPr/>
          <p:nvPr/>
        </p:nvPicPr>
        <p:blipFill>
          <a:blip r:embed="rId2">
            <a:extLst>
              <a:ext uri="{28A0092B-C50C-407E-A947-70E740481C1C}">
                <a14:useLocalDpi xmlns:a14="http://schemas.microsoft.com/office/drawing/2010/main" val="0"/>
              </a:ext>
            </a:extLst>
          </a:blip>
          <a:srcRect/>
          <a:stretch>
            <a:fillRect/>
          </a:stretch>
        </p:blipFill>
        <p:spPr bwMode="auto">
          <a:xfrm>
            <a:off x="323528" y="836712"/>
            <a:ext cx="6264696" cy="2619998"/>
          </a:xfrm>
          <a:prstGeom prst="rect">
            <a:avLst/>
          </a:prstGeom>
          <a:noFill/>
          <a:ln>
            <a:noFill/>
          </a:ln>
        </p:spPr>
      </p:pic>
      <p:pic>
        <p:nvPicPr>
          <p:cNvPr id="5" name="図 4"/>
          <p:cNvPicPr/>
          <p:nvPr/>
        </p:nvPicPr>
        <p:blipFill>
          <a:blip r:embed="rId3">
            <a:extLst>
              <a:ext uri="{28A0092B-C50C-407E-A947-70E740481C1C}">
                <a14:useLocalDpi xmlns:a14="http://schemas.microsoft.com/office/drawing/2010/main" val="0"/>
              </a:ext>
            </a:extLst>
          </a:blip>
          <a:srcRect/>
          <a:stretch>
            <a:fillRect/>
          </a:stretch>
        </p:blipFill>
        <p:spPr bwMode="auto">
          <a:xfrm>
            <a:off x="323528" y="3456710"/>
            <a:ext cx="5976664" cy="2852610"/>
          </a:xfrm>
          <a:prstGeom prst="rect">
            <a:avLst/>
          </a:prstGeom>
          <a:noFill/>
          <a:ln>
            <a:noFill/>
          </a:ln>
        </p:spPr>
      </p:pic>
      <p:sp>
        <p:nvSpPr>
          <p:cNvPr id="6" name="角丸四角形 5"/>
          <p:cNvSpPr/>
          <p:nvPr/>
        </p:nvSpPr>
        <p:spPr>
          <a:xfrm>
            <a:off x="1763688" y="1935690"/>
            <a:ext cx="1296144" cy="18416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p:cNvSpPr/>
          <p:nvPr/>
        </p:nvSpPr>
        <p:spPr>
          <a:xfrm>
            <a:off x="5865793" y="1968308"/>
            <a:ext cx="720080" cy="18416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6696236" y="1829311"/>
            <a:ext cx="2088232"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有意確率</a:t>
            </a:r>
            <a:r>
              <a:rPr kumimoji="1" lang="en-US" altLang="ja-JP" dirty="0" smtClean="0"/>
              <a:t>53</a:t>
            </a:r>
            <a:r>
              <a:rPr lang="en-US" altLang="ja-JP" dirty="0" smtClean="0"/>
              <a:t>.</a:t>
            </a:r>
            <a:r>
              <a:rPr kumimoji="1" lang="en-US" altLang="ja-JP" dirty="0" smtClean="0"/>
              <a:t>3%</a:t>
            </a:r>
          </a:p>
          <a:p>
            <a:r>
              <a:rPr lang="ja-JP" altLang="en-US" dirty="0"/>
              <a:t>よって</a:t>
            </a:r>
            <a:r>
              <a:rPr kumimoji="1" lang="ja-JP" altLang="en-US" dirty="0" smtClean="0"/>
              <a:t>非有意</a:t>
            </a:r>
            <a:endParaRPr kumimoji="1" lang="ja-JP" altLang="en-US" dirty="0"/>
          </a:p>
        </p:txBody>
      </p:sp>
      <p:sp>
        <p:nvSpPr>
          <p:cNvPr id="10" name="下矢印 9"/>
          <p:cNvSpPr/>
          <p:nvPr/>
        </p:nvSpPr>
        <p:spPr>
          <a:xfrm>
            <a:off x="7308304" y="2475642"/>
            <a:ext cx="864096" cy="576064"/>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6696236" y="3091446"/>
            <a:ext cx="2088232"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クロスＭＤの関連性はコンセプト伝達度に効果がない</a:t>
            </a:r>
            <a:endParaRPr kumimoji="1" lang="ja-JP" altLang="en-US" dirty="0"/>
          </a:p>
        </p:txBody>
      </p:sp>
      <p:sp>
        <p:nvSpPr>
          <p:cNvPr id="12" name="下矢印 11"/>
          <p:cNvSpPr/>
          <p:nvPr/>
        </p:nvSpPr>
        <p:spPr>
          <a:xfrm>
            <a:off x="7331496" y="4014776"/>
            <a:ext cx="864096" cy="63836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6372200" y="4869160"/>
            <a:ext cx="2520280" cy="1077218"/>
          </a:xfrm>
          <a:prstGeom prst="rect">
            <a:avLst/>
          </a:prstGeom>
          <a:ln w="57150">
            <a:prstDash val="dash"/>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3200" dirty="0" smtClean="0"/>
              <a:t>仮説１は</a:t>
            </a:r>
            <a:endParaRPr kumimoji="1" lang="en-US" altLang="ja-JP" sz="3200" dirty="0" smtClean="0"/>
          </a:p>
          <a:p>
            <a:pPr algn="ctr"/>
            <a:r>
              <a:rPr kumimoji="1" lang="ja-JP" altLang="en-US" sz="3200" dirty="0" smtClean="0"/>
              <a:t>棄却された</a:t>
            </a:r>
            <a:endParaRPr kumimoji="1" lang="ja-JP" altLang="en-US" sz="3200" dirty="0"/>
          </a:p>
        </p:txBody>
      </p:sp>
      <p:sp>
        <p:nvSpPr>
          <p:cNvPr id="3" name="日付プレースホルダー 2"/>
          <p:cNvSpPr>
            <a:spLocks noGrp="1"/>
          </p:cNvSpPr>
          <p:nvPr>
            <p:ph type="dt" sz="half" idx="10"/>
          </p:nvPr>
        </p:nvSpPr>
        <p:spPr/>
        <p:txBody>
          <a:bodyPr/>
          <a:lstStyle/>
          <a:p>
            <a:fld id="{3AFED3FE-A36C-47FC-8220-695365B55156}" type="datetime1">
              <a:rPr kumimoji="1" lang="ja-JP" altLang="en-US" smtClean="0"/>
              <a:t>2013/12/18</a:t>
            </a:fld>
            <a:endParaRPr kumimoji="1" lang="ja-JP" altLang="en-US"/>
          </a:p>
        </p:txBody>
      </p:sp>
      <p:sp>
        <p:nvSpPr>
          <p:cNvPr id="9" name="スライド番号プレースホルダー 8"/>
          <p:cNvSpPr>
            <a:spLocks noGrp="1"/>
          </p:cNvSpPr>
          <p:nvPr>
            <p:ph type="sldNum" sz="quarter" idx="12"/>
          </p:nvPr>
        </p:nvSpPr>
        <p:spPr/>
        <p:txBody>
          <a:bodyPr/>
          <a:lstStyle/>
          <a:p>
            <a:fld id="{6C298445-82A3-4105-A96B-F08836EED490}" type="slidenum">
              <a:rPr kumimoji="1" lang="ja-JP" altLang="en-US" smtClean="0"/>
              <a:pPr/>
              <a:t>55</a:t>
            </a:fld>
            <a:endParaRPr kumimoji="1" lang="ja-JP" altLang="en-US"/>
          </a:p>
        </p:txBody>
      </p:sp>
    </p:spTree>
    <p:extLst>
      <p:ext uri="{BB962C8B-B14F-4D97-AF65-F5344CB8AC3E}">
        <p14:creationId xmlns:p14="http://schemas.microsoft.com/office/powerpoint/2010/main" val="12253706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850106"/>
          </a:xfrm>
        </p:spPr>
        <p:txBody>
          <a:bodyPr/>
          <a:lstStyle/>
          <a:p>
            <a:r>
              <a:rPr kumimoji="1" lang="ja-JP" altLang="en-US" dirty="0" smtClean="0"/>
              <a:t>仮説１　棄却理由と考察</a:t>
            </a:r>
            <a:endParaRPr kumimoji="1" lang="ja-JP" altLang="en-US" dirty="0"/>
          </a:p>
        </p:txBody>
      </p:sp>
      <p:sp>
        <p:nvSpPr>
          <p:cNvPr id="3" name="コンテンツ プレースホルダー 2"/>
          <p:cNvSpPr>
            <a:spLocks noGrp="1"/>
          </p:cNvSpPr>
          <p:nvPr>
            <p:ph idx="1"/>
          </p:nvPr>
        </p:nvSpPr>
        <p:spPr>
          <a:xfrm>
            <a:off x="611560" y="1772816"/>
            <a:ext cx="7704856" cy="3384376"/>
          </a:xfrm>
          <a:noFill/>
          <a:ln w="76200" cmpd="dbl">
            <a:solidFill>
              <a:srgbClr val="8EE2AE"/>
            </a:solidFill>
          </a:ln>
        </p:spPr>
        <p:style>
          <a:lnRef idx="1">
            <a:schemeClr val="accent5"/>
          </a:lnRef>
          <a:fillRef idx="2">
            <a:schemeClr val="accent5"/>
          </a:fillRef>
          <a:effectRef idx="1">
            <a:schemeClr val="accent5"/>
          </a:effectRef>
          <a:fontRef idx="minor">
            <a:schemeClr val="dk1"/>
          </a:fontRef>
        </p:style>
        <p:txBody>
          <a:bodyPr>
            <a:normAutofit/>
          </a:bodyPr>
          <a:lstStyle/>
          <a:p>
            <a:r>
              <a:rPr kumimoji="1" lang="ja-JP" altLang="en-US" sz="2800" dirty="0" smtClean="0"/>
              <a:t>クロス</a:t>
            </a:r>
            <a:r>
              <a:rPr kumimoji="1" lang="en-US" altLang="ja-JP" sz="2800" dirty="0" smtClean="0"/>
              <a:t>MD</a:t>
            </a:r>
            <a:r>
              <a:rPr lang="ja-JP" altLang="en-US" sz="2800" dirty="0" smtClean="0"/>
              <a:t>はコンセプト伝達度に影響を与えないことから、店舗</a:t>
            </a:r>
            <a:r>
              <a:rPr lang="ja-JP" altLang="en-US" sz="2800" dirty="0"/>
              <a:t>入口付近でコンセプトを伝えたい場合は別の手法を考えなくてはいけない。</a:t>
            </a:r>
          </a:p>
          <a:p>
            <a:r>
              <a:rPr kumimoji="1" lang="ja-JP" altLang="en-US" sz="2800" dirty="0" smtClean="0"/>
              <a:t>本研究では調査に絵を用いたので写真や実物と違い商品そのものの質感などがそもそも伝わりづらかったことも理由に挙げられるかもしれない。</a:t>
            </a:r>
            <a:endParaRPr kumimoji="1" lang="en-US" altLang="ja-JP" sz="2800" dirty="0" smtClean="0"/>
          </a:p>
        </p:txBody>
      </p:sp>
      <p:sp>
        <p:nvSpPr>
          <p:cNvPr id="4" name="日付プレースホルダー 3"/>
          <p:cNvSpPr>
            <a:spLocks noGrp="1"/>
          </p:cNvSpPr>
          <p:nvPr>
            <p:ph type="dt" sz="half" idx="10"/>
          </p:nvPr>
        </p:nvSpPr>
        <p:spPr/>
        <p:txBody>
          <a:bodyPr/>
          <a:lstStyle/>
          <a:p>
            <a:fld id="{D872851B-9064-43C7-96E1-95C1C2759809}"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56</a:t>
            </a:fld>
            <a:endParaRPr kumimoji="1" lang="ja-JP" altLang="en-US"/>
          </a:p>
        </p:txBody>
      </p:sp>
    </p:spTree>
    <p:extLst>
      <p:ext uri="{BB962C8B-B14F-4D97-AF65-F5344CB8AC3E}">
        <p14:creationId xmlns:p14="http://schemas.microsoft.com/office/powerpoint/2010/main" val="9554923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16632"/>
            <a:ext cx="8229600" cy="864096"/>
          </a:xfrm>
        </p:spPr>
        <p:txBody>
          <a:bodyPr/>
          <a:lstStyle/>
          <a:p>
            <a:r>
              <a:rPr kumimoji="1" lang="ja-JP" altLang="en-US" dirty="0" smtClean="0"/>
              <a:t>仮説２系１検証</a:t>
            </a:r>
            <a:endParaRPr kumimoji="1" lang="ja-JP" altLang="en-US" dirty="0"/>
          </a:p>
        </p:txBody>
      </p:sp>
      <p:sp>
        <p:nvSpPr>
          <p:cNvPr id="3" name="コンテンツ プレースホルダー 2"/>
          <p:cNvSpPr>
            <a:spLocks noGrp="1"/>
          </p:cNvSpPr>
          <p:nvPr>
            <p:ph idx="1"/>
          </p:nvPr>
        </p:nvSpPr>
        <p:spPr>
          <a:xfrm>
            <a:off x="179512" y="1124744"/>
            <a:ext cx="9036496" cy="576063"/>
          </a:xfrm>
        </p:spPr>
        <p:txBody>
          <a:bodyPr>
            <a:noAutofit/>
          </a:bodyPr>
          <a:lstStyle/>
          <a:p>
            <a:r>
              <a:rPr kumimoji="1" lang="ja-JP" altLang="en-US" sz="2400" dirty="0" smtClean="0"/>
              <a:t>クロスＭＤの関連性は購買に対する肯定的な感情に影響を与える</a:t>
            </a:r>
            <a:endParaRPr kumimoji="1" lang="ja-JP" altLang="en-US" sz="2400" dirty="0"/>
          </a:p>
        </p:txBody>
      </p:sp>
      <p:sp>
        <p:nvSpPr>
          <p:cNvPr id="4" name="テキスト ボックス 3"/>
          <p:cNvSpPr txBox="1"/>
          <p:nvPr/>
        </p:nvSpPr>
        <p:spPr>
          <a:xfrm>
            <a:off x="179512" y="1891915"/>
            <a:ext cx="5472608"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dirty="0" smtClean="0"/>
              <a:t>既存陳列（画像①）</a:t>
            </a:r>
            <a:endParaRPr kumimoji="1" lang="en-US" altLang="ja-JP" dirty="0" smtClean="0"/>
          </a:p>
          <a:p>
            <a:r>
              <a:rPr lang="en-US" altLang="ja-JP" dirty="0" smtClean="0"/>
              <a:t>Q3-1</a:t>
            </a:r>
            <a:r>
              <a:rPr lang="ja-JP" altLang="en-US" dirty="0" smtClean="0"/>
              <a:t>近くで見てみたい　　　　　　</a:t>
            </a:r>
            <a:r>
              <a:rPr lang="en-US" altLang="ja-JP" dirty="0" smtClean="0"/>
              <a:t>Q3-4</a:t>
            </a:r>
            <a:r>
              <a:rPr lang="ja-JP" altLang="en-US" dirty="0" smtClean="0"/>
              <a:t>値段も知りたい</a:t>
            </a:r>
            <a:endParaRPr lang="en-US" altLang="ja-JP" dirty="0" smtClean="0"/>
          </a:p>
          <a:p>
            <a:r>
              <a:rPr lang="en-US" altLang="ja-JP" dirty="0" smtClean="0"/>
              <a:t>Q3-2</a:t>
            </a:r>
            <a:r>
              <a:rPr lang="ja-JP" altLang="en-US" dirty="0"/>
              <a:t>商品</a:t>
            </a:r>
            <a:r>
              <a:rPr lang="ja-JP" altLang="en-US" dirty="0" smtClean="0"/>
              <a:t>を手に取ってみたい　</a:t>
            </a:r>
            <a:r>
              <a:rPr lang="en-US" altLang="ja-JP" dirty="0" smtClean="0"/>
              <a:t>Q3-5</a:t>
            </a:r>
            <a:r>
              <a:rPr lang="ja-JP" altLang="en-US" dirty="0" smtClean="0"/>
              <a:t>店に入ってみたい</a:t>
            </a:r>
            <a:endParaRPr lang="en-US" altLang="ja-JP" dirty="0" smtClean="0"/>
          </a:p>
          <a:p>
            <a:r>
              <a:rPr lang="en-US" altLang="ja-JP" dirty="0" smtClean="0"/>
              <a:t>Q3-3</a:t>
            </a:r>
            <a:r>
              <a:rPr lang="ja-JP" altLang="en-US" dirty="0" smtClean="0"/>
              <a:t>商品を好ましく感じた</a:t>
            </a:r>
            <a:r>
              <a:rPr lang="en-US" altLang="ja-JP" dirty="0" smtClean="0"/>
              <a:t> </a:t>
            </a:r>
          </a:p>
        </p:txBody>
      </p:sp>
      <p:sp>
        <p:nvSpPr>
          <p:cNvPr id="12" name="テキスト ボックス 11"/>
          <p:cNvSpPr txBox="1"/>
          <p:nvPr/>
        </p:nvSpPr>
        <p:spPr>
          <a:xfrm>
            <a:off x="191592" y="3295156"/>
            <a:ext cx="5460528"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dirty="0" smtClean="0"/>
              <a:t>関連性の高いクロス</a:t>
            </a:r>
            <a:r>
              <a:rPr kumimoji="1" lang="en-US" altLang="ja-JP" dirty="0" smtClean="0"/>
              <a:t>MD</a:t>
            </a:r>
            <a:r>
              <a:rPr kumimoji="1" lang="ja-JP" altLang="en-US" dirty="0" smtClean="0"/>
              <a:t>陳列（画像②）</a:t>
            </a:r>
            <a:endParaRPr kumimoji="1" lang="en-US" altLang="ja-JP" dirty="0" smtClean="0"/>
          </a:p>
          <a:p>
            <a:r>
              <a:rPr lang="en-US" altLang="ja-JP" dirty="0" smtClean="0"/>
              <a:t>Q5-1</a:t>
            </a:r>
            <a:r>
              <a:rPr lang="ja-JP" altLang="en-US" dirty="0" smtClean="0"/>
              <a:t>近くで見てみたい　　　 　　</a:t>
            </a:r>
            <a:r>
              <a:rPr lang="en-US" altLang="ja-JP" dirty="0" smtClean="0"/>
              <a:t>Q5-4</a:t>
            </a:r>
            <a:r>
              <a:rPr lang="ja-JP" altLang="en-US" dirty="0" smtClean="0"/>
              <a:t>値段も知りたい</a:t>
            </a:r>
            <a:endParaRPr lang="en-US" altLang="ja-JP" dirty="0" smtClean="0"/>
          </a:p>
          <a:p>
            <a:r>
              <a:rPr lang="en-US" altLang="ja-JP" dirty="0" smtClean="0"/>
              <a:t>Q5-2</a:t>
            </a:r>
            <a:r>
              <a:rPr lang="ja-JP" altLang="en-US" dirty="0"/>
              <a:t>商品</a:t>
            </a:r>
            <a:r>
              <a:rPr lang="ja-JP" altLang="en-US" dirty="0" smtClean="0"/>
              <a:t>を手に取ってみたい　</a:t>
            </a:r>
            <a:r>
              <a:rPr lang="en-US" altLang="ja-JP" dirty="0" smtClean="0"/>
              <a:t>Q5-5</a:t>
            </a:r>
            <a:r>
              <a:rPr lang="ja-JP" altLang="en-US" dirty="0" smtClean="0"/>
              <a:t>店に入ってみたい</a:t>
            </a:r>
            <a:endParaRPr lang="en-US" altLang="ja-JP" dirty="0" smtClean="0"/>
          </a:p>
          <a:p>
            <a:r>
              <a:rPr lang="en-US" altLang="ja-JP" dirty="0" smtClean="0"/>
              <a:t>Q5-3</a:t>
            </a:r>
            <a:r>
              <a:rPr lang="ja-JP" altLang="en-US" dirty="0" smtClean="0"/>
              <a:t>商品を好ましく感じた</a:t>
            </a:r>
            <a:r>
              <a:rPr lang="en-US" altLang="ja-JP" dirty="0" smtClean="0"/>
              <a:t> </a:t>
            </a:r>
          </a:p>
        </p:txBody>
      </p:sp>
      <p:sp>
        <p:nvSpPr>
          <p:cNvPr id="13" name="テキスト ボックス 12"/>
          <p:cNvSpPr txBox="1"/>
          <p:nvPr/>
        </p:nvSpPr>
        <p:spPr>
          <a:xfrm>
            <a:off x="191592" y="4797152"/>
            <a:ext cx="5448200"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dirty="0" smtClean="0"/>
              <a:t>関連性の低いクロス</a:t>
            </a:r>
            <a:r>
              <a:rPr lang="en-US" altLang="ja-JP" dirty="0" smtClean="0"/>
              <a:t>MD</a:t>
            </a:r>
            <a:r>
              <a:rPr lang="ja-JP" altLang="en-US" dirty="0" smtClean="0"/>
              <a:t>陳列（画像③）</a:t>
            </a:r>
            <a:endParaRPr lang="en-US" altLang="ja-JP" dirty="0"/>
          </a:p>
          <a:p>
            <a:r>
              <a:rPr lang="en-US" altLang="ja-JP" dirty="0" smtClean="0"/>
              <a:t>Q7-1</a:t>
            </a:r>
            <a:r>
              <a:rPr lang="ja-JP" altLang="en-US" dirty="0" smtClean="0"/>
              <a:t>近くで見てみたい　　　　</a:t>
            </a:r>
            <a:r>
              <a:rPr lang="en-US" altLang="ja-JP" dirty="0" smtClean="0"/>
              <a:t>Q7-4</a:t>
            </a:r>
            <a:r>
              <a:rPr lang="ja-JP" altLang="en-US" dirty="0" smtClean="0"/>
              <a:t>値段も知りたい</a:t>
            </a:r>
            <a:endParaRPr lang="en-US" altLang="ja-JP" dirty="0" smtClean="0"/>
          </a:p>
          <a:p>
            <a:r>
              <a:rPr lang="en-US" altLang="ja-JP" dirty="0" smtClean="0"/>
              <a:t>Q7-2</a:t>
            </a:r>
            <a:r>
              <a:rPr lang="ja-JP" altLang="en-US" dirty="0"/>
              <a:t>商品</a:t>
            </a:r>
            <a:r>
              <a:rPr lang="ja-JP" altLang="en-US" dirty="0" smtClean="0"/>
              <a:t>を手に取ってみた　</a:t>
            </a:r>
            <a:r>
              <a:rPr lang="en-US" altLang="ja-JP" dirty="0" smtClean="0"/>
              <a:t>Q7-5</a:t>
            </a:r>
            <a:r>
              <a:rPr lang="ja-JP" altLang="en-US" dirty="0" smtClean="0"/>
              <a:t>店に入ってみたい</a:t>
            </a:r>
            <a:endParaRPr lang="en-US" altLang="ja-JP" dirty="0" smtClean="0"/>
          </a:p>
          <a:p>
            <a:r>
              <a:rPr lang="en-US" altLang="ja-JP" dirty="0" smtClean="0"/>
              <a:t>Q7-3</a:t>
            </a:r>
            <a:r>
              <a:rPr lang="ja-JP" altLang="en-US" dirty="0" smtClean="0"/>
              <a:t>商品を好ましく感じた</a:t>
            </a:r>
            <a:r>
              <a:rPr lang="en-US" altLang="ja-JP" dirty="0" smtClean="0"/>
              <a:t> </a:t>
            </a:r>
          </a:p>
        </p:txBody>
      </p:sp>
      <p:sp>
        <p:nvSpPr>
          <p:cNvPr id="14" name="テキスト ボックス 13"/>
          <p:cNvSpPr txBox="1"/>
          <p:nvPr/>
        </p:nvSpPr>
        <p:spPr>
          <a:xfrm>
            <a:off x="5772596" y="2677268"/>
            <a:ext cx="3240360"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ja-JP" altLang="en-US" dirty="0" smtClean="0"/>
              <a:t>肯定的な感情を示す</a:t>
            </a:r>
            <a:r>
              <a:rPr kumimoji="1" lang="ja-JP" altLang="en-US" dirty="0" smtClean="0"/>
              <a:t>左記の質問項目の合計値の平均に差があり、且つ関連性の高い陳列が最も高くなることを検証</a:t>
            </a:r>
            <a:endParaRPr kumimoji="1" lang="en-US" altLang="ja-JP" dirty="0" smtClean="0"/>
          </a:p>
        </p:txBody>
      </p:sp>
      <p:sp>
        <p:nvSpPr>
          <p:cNvPr id="15" name="下矢印 14"/>
          <p:cNvSpPr/>
          <p:nvPr/>
        </p:nvSpPr>
        <p:spPr>
          <a:xfrm>
            <a:off x="6876256" y="3877597"/>
            <a:ext cx="129614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5772596" y="4309645"/>
            <a:ext cx="3191892"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kumimoji="1" lang="en-US" altLang="ja-JP" sz="2400" dirty="0" smtClean="0"/>
              <a:t>1</a:t>
            </a:r>
            <a:r>
              <a:rPr kumimoji="1" lang="ja-JP" altLang="en-US" sz="2400" dirty="0" smtClean="0"/>
              <a:t>要因の分散分析</a:t>
            </a:r>
            <a:endParaRPr kumimoji="1" lang="en-US" altLang="ja-JP" sz="2400" dirty="0" smtClean="0"/>
          </a:p>
          <a:p>
            <a:pPr algn="ctr"/>
            <a:r>
              <a:rPr kumimoji="1" lang="ja-JP" altLang="en-US" sz="2400" dirty="0" smtClean="0"/>
              <a:t>（被験者内計画）を実施</a:t>
            </a:r>
            <a:endParaRPr kumimoji="1" lang="ja-JP" altLang="en-US" sz="2400" dirty="0"/>
          </a:p>
        </p:txBody>
      </p:sp>
      <p:sp>
        <p:nvSpPr>
          <p:cNvPr id="5" name="日付プレースホルダー 4"/>
          <p:cNvSpPr>
            <a:spLocks noGrp="1"/>
          </p:cNvSpPr>
          <p:nvPr>
            <p:ph type="dt" sz="half" idx="10"/>
          </p:nvPr>
        </p:nvSpPr>
        <p:spPr/>
        <p:txBody>
          <a:bodyPr/>
          <a:lstStyle/>
          <a:p>
            <a:fld id="{1BA99885-D3D6-4F18-BE1F-FD560B9B798B}" type="datetime1">
              <a:rPr kumimoji="1" lang="ja-JP" altLang="en-US" smtClean="0"/>
              <a:t>2013/12/18</a:t>
            </a:fld>
            <a:endParaRPr kumimoji="1" lang="ja-JP" altLang="en-US" dirty="0"/>
          </a:p>
        </p:txBody>
      </p:sp>
      <p:sp>
        <p:nvSpPr>
          <p:cNvPr id="6" name="スライド番号プレースホルダー 5"/>
          <p:cNvSpPr>
            <a:spLocks noGrp="1"/>
          </p:cNvSpPr>
          <p:nvPr>
            <p:ph type="sldNum" sz="quarter" idx="12"/>
          </p:nvPr>
        </p:nvSpPr>
        <p:spPr/>
        <p:txBody>
          <a:bodyPr/>
          <a:lstStyle/>
          <a:p>
            <a:fld id="{6C298445-82A3-4105-A96B-F08836EED490}" type="slidenum">
              <a:rPr kumimoji="1" lang="ja-JP" altLang="en-US" smtClean="0"/>
              <a:pPr/>
              <a:t>57</a:t>
            </a:fld>
            <a:endParaRPr kumimoji="1" lang="ja-JP" altLang="en-US"/>
          </a:p>
        </p:txBody>
      </p:sp>
    </p:spTree>
    <p:extLst>
      <p:ext uri="{BB962C8B-B14F-4D97-AF65-F5344CB8AC3E}">
        <p14:creationId xmlns:p14="http://schemas.microsoft.com/office/powerpoint/2010/main" val="41386095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仮説１検証</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　</a:t>
            </a:r>
            <a:endParaRPr kumimoji="1" lang="ja-JP" altLang="en-US" dirty="0"/>
          </a:p>
        </p:txBody>
      </p:sp>
      <p:sp>
        <p:nvSpPr>
          <p:cNvPr id="4" name="日付プレースホルダー 3"/>
          <p:cNvSpPr>
            <a:spLocks noGrp="1"/>
          </p:cNvSpPr>
          <p:nvPr>
            <p:ph type="dt" sz="half" idx="10"/>
          </p:nvPr>
        </p:nvSpPr>
        <p:spPr/>
        <p:txBody>
          <a:bodyPr/>
          <a:lstStyle/>
          <a:p>
            <a:fld id="{C53C1A6B-1F1C-42C7-B243-066A6611A735}"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58</a:t>
            </a:fld>
            <a:endParaRPr kumimoji="1" lang="ja-JP"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443" y="1253124"/>
            <a:ext cx="3852863"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7144" y="1262416"/>
            <a:ext cx="3734898" cy="2422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455" y="4117722"/>
            <a:ext cx="3767137"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446504" y="853014"/>
            <a:ext cx="2917421" cy="400110"/>
          </a:xfrm>
          <a:prstGeom prst="rect">
            <a:avLst/>
          </a:prstGeom>
          <a:noFill/>
        </p:spPr>
        <p:txBody>
          <a:bodyPr wrap="square" rtlCol="0">
            <a:spAutoFit/>
          </a:bodyPr>
          <a:lstStyle/>
          <a:p>
            <a:r>
              <a:rPr kumimoji="1" lang="ja-JP" altLang="en-US" sz="2000" dirty="0" smtClean="0"/>
              <a:t>既存陳列（画像①）</a:t>
            </a:r>
            <a:endParaRPr kumimoji="1" lang="ja-JP" altLang="en-US" sz="2000" dirty="0"/>
          </a:p>
        </p:txBody>
      </p:sp>
      <p:sp>
        <p:nvSpPr>
          <p:cNvPr id="10" name="テキスト ボックス 9"/>
          <p:cNvSpPr txBox="1"/>
          <p:nvPr/>
        </p:nvSpPr>
        <p:spPr>
          <a:xfrm>
            <a:off x="4481790" y="835804"/>
            <a:ext cx="3740252" cy="400110"/>
          </a:xfrm>
          <a:prstGeom prst="rect">
            <a:avLst/>
          </a:prstGeom>
          <a:noFill/>
        </p:spPr>
        <p:txBody>
          <a:bodyPr wrap="square" rtlCol="0">
            <a:spAutoFit/>
          </a:bodyPr>
          <a:lstStyle/>
          <a:p>
            <a:r>
              <a:rPr lang="ja-JP" altLang="en-US" sz="2000" dirty="0"/>
              <a:t>関連</a:t>
            </a:r>
            <a:r>
              <a:rPr lang="ja-JP" altLang="en-US" sz="2000" dirty="0" smtClean="0"/>
              <a:t>の高いクロス</a:t>
            </a:r>
            <a:r>
              <a:rPr lang="en-US" altLang="ja-JP" sz="2000" dirty="0" smtClean="0"/>
              <a:t>MD</a:t>
            </a:r>
            <a:r>
              <a:rPr kumimoji="1" lang="ja-JP" altLang="en-US" sz="2000" dirty="0" smtClean="0"/>
              <a:t>（画像②）</a:t>
            </a:r>
            <a:endParaRPr kumimoji="1" lang="ja-JP" altLang="en-US" sz="2000" dirty="0"/>
          </a:p>
        </p:txBody>
      </p:sp>
      <p:sp>
        <p:nvSpPr>
          <p:cNvPr id="11" name="テキスト ボックス 10"/>
          <p:cNvSpPr txBox="1"/>
          <p:nvPr/>
        </p:nvSpPr>
        <p:spPr>
          <a:xfrm>
            <a:off x="2601460" y="3748390"/>
            <a:ext cx="3753132" cy="400110"/>
          </a:xfrm>
          <a:prstGeom prst="rect">
            <a:avLst/>
          </a:prstGeom>
          <a:noFill/>
        </p:spPr>
        <p:txBody>
          <a:bodyPr wrap="square" rtlCol="0">
            <a:spAutoFit/>
          </a:bodyPr>
          <a:lstStyle/>
          <a:p>
            <a:r>
              <a:rPr lang="ja-JP" altLang="en-US" sz="2000" dirty="0"/>
              <a:t>関連</a:t>
            </a:r>
            <a:r>
              <a:rPr lang="ja-JP" altLang="en-US" sz="2000" dirty="0" smtClean="0"/>
              <a:t>の低いクロス</a:t>
            </a:r>
            <a:r>
              <a:rPr lang="en-US" altLang="ja-JP" sz="2000" dirty="0" smtClean="0"/>
              <a:t>MD</a:t>
            </a:r>
            <a:r>
              <a:rPr kumimoji="1" lang="ja-JP" altLang="en-US" sz="2000" dirty="0" smtClean="0"/>
              <a:t>（画像③）</a:t>
            </a:r>
            <a:endParaRPr kumimoji="1" lang="ja-JP" altLang="en-US" sz="2000" dirty="0"/>
          </a:p>
        </p:txBody>
      </p:sp>
    </p:spTree>
    <p:extLst>
      <p:ext uri="{BB962C8B-B14F-4D97-AF65-F5344CB8AC3E}">
        <p14:creationId xmlns:p14="http://schemas.microsoft.com/office/powerpoint/2010/main" val="29584074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normAutofit/>
          </a:bodyPr>
          <a:lstStyle/>
          <a:p>
            <a:r>
              <a:rPr kumimoji="1" lang="ja-JP" altLang="en-US" dirty="0" smtClean="0"/>
              <a:t>仮説２系１検証</a:t>
            </a:r>
            <a:endParaRPr kumimoji="1" lang="ja-JP" altLang="en-US" dirty="0"/>
          </a:p>
        </p:txBody>
      </p:sp>
      <p:pic>
        <p:nvPicPr>
          <p:cNvPr id="4" name="図 3"/>
          <p:cNvPicPr/>
          <p:nvPr/>
        </p:nvPicPr>
        <p:blipFill>
          <a:blip r:embed="rId2">
            <a:extLst>
              <a:ext uri="{28A0092B-C50C-407E-A947-70E740481C1C}">
                <a14:useLocalDpi xmlns:a14="http://schemas.microsoft.com/office/drawing/2010/main" val="0"/>
              </a:ext>
            </a:extLst>
          </a:blip>
          <a:srcRect/>
          <a:stretch>
            <a:fillRect/>
          </a:stretch>
        </p:blipFill>
        <p:spPr bwMode="auto">
          <a:xfrm>
            <a:off x="517910" y="1124744"/>
            <a:ext cx="4044492" cy="1584176"/>
          </a:xfrm>
          <a:prstGeom prst="rect">
            <a:avLst/>
          </a:prstGeom>
          <a:noFill/>
          <a:ln>
            <a:noFill/>
          </a:ln>
        </p:spPr>
      </p:pic>
      <p:pic>
        <p:nvPicPr>
          <p:cNvPr id="5" name="図 4"/>
          <p:cNvPicPr/>
          <p:nvPr/>
        </p:nvPicPr>
        <p:blipFill>
          <a:blip r:embed="rId3">
            <a:extLst>
              <a:ext uri="{28A0092B-C50C-407E-A947-70E740481C1C}">
                <a14:useLocalDpi xmlns:a14="http://schemas.microsoft.com/office/drawing/2010/main" val="0"/>
              </a:ext>
            </a:extLst>
          </a:blip>
          <a:srcRect/>
          <a:stretch>
            <a:fillRect/>
          </a:stretch>
        </p:blipFill>
        <p:spPr bwMode="auto">
          <a:xfrm>
            <a:off x="641998" y="2852936"/>
            <a:ext cx="7458394" cy="2880320"/>
          </a:xfrm>
          <a:prstGeom prst="rect">
            <a:avLst/>
          </a:prstGeom>
          <a:noFill/>
          <a:ln>
            <a:noFill/>
          </a:ln>
        </p:spPr>
      </p:pic>
      <p:sp>
        <p:nvSpPr>
          <p:cNvPr id="6" name="テキスト ボックス 5"/>
          <p:cNvSpPr txBox="1"/>
          <p:nvPr/>
        </p:nvSpPr>
        <p:spPr>
          <a:xfrm>
            <a:off x="641998" y="5933821"/>
            <a:ext cx="773694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有意確率１％未満で有意なので次項の</a:t>
            </a:r>
            <a:r>
              <a:rPr kumimoji="1" lang="en-US" altLang="ja-JP" dirty="0" smtClean="0"/>
              <a:t>Green</a:t>
            </a:r>
            <a:r>
              <a:rPr lang="en-US" altLang="ja-JP" dirty="0" smtClean="0"/>
              <a:t>house-</a:t>
            </a:r>
            <a:r>
              <a:rPr lang="en-US" altLang="ja-JP" dirty="0" err="1" smtClean="0"/>
              <a:t>Geisser</a:t>
            </a:r>
            <a:r>
              <a:rPr lang="ja-JP" altLang="en-US" dirty="0" smtClean="0"/>
              <a:t>の部分を見る</a:t>
            </a:r>
            <a:endParaRPr kumimoji="1" lang="ja-JP" altLang="en-US" dirty="0"/>
          </a:p>
        </p:txBody>
      </p:sp>
      <p:sp>
        <p:nvSpPr>
          <p:cNvPr id="7" name="角丸四角形 6"/>
          <p:cNvSpPr/>
          <p:nvPr/>
        </p:nvSpPr>
        <p:spPr>
          <a:xfrm>
            <a:off x="2144112" y="1484784"/>
            <a:ext cx="792088" cy="1152128"/>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5148064" y="1982281"/>
            <a:ext cx="3600400"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2000" dirty="0" smtClean="0"/>
              <a:t>既存陳列が最も高くなっている</a:t>
            </a:r>
            <a:endParaRPr kumimoji="1" lang="ja-JP" altLang="en-US" sz="2000" dirty="0"/>
          </a:p>
        </p:txBody>
      </p:sp>
      <p:sp>
        <p:nvSpPr>
          <p:cNvPr id="9" name="右矢印 8"/>
          <p:cNvSpPr/>
          <p:nvPr/>
        </p:nvSpPr>
        <p:spPr>
          <a:xfrm rot="10800000">
            <a:off x="4562402" y="1995575"/>
            <a:ext cx="524018" cy="36004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0" name="角丸四角形 9"/>
          <p:cNvSpPr/>
          <p:nvPr/>
        </p:nvSpPr>
        <p:spPr>
          <a:xfrm>
            <a:off x="4562402" y="3501008"/>
            <a:ext cx="801686" cy="100811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日付プレースホルダー 2"/>
          <p:cNvSpPr>
            <a:spLocks noGrp="1"/>
          </p:cNvSpPr>
          <p:nvPr>
            <p:ph type="dt" sz="half" idx="10"/>
          </p:nvPr>
        </p:nvSpPr>
        <p:spPr/>
        <p:txBody>
          <a:bodyPr/>
          <a:lstStyle/>
          <a:p>
            <a:fld id="{3AE80BD0-6EAF-43CA-991E-741FCA39F1BF}" type="datetime1">
              <a:rPr kumimoji="1" lang="ja-JP" altLang="en-US" smtClean="0"/>
              <a:t>2013/12/18</a:t>
            </a:fld>
            <a:endParaRPr kumimoji="1" lang="ja-JP" altLang="en-US"/>
          </a:p>
        </p:txBody>
      </p:sp>
      <p:sp>
        <p:nvSpPr>
          <p:cNvPr id="11" name="スライド番号プレースホルダー 10"/>
          <p:cNvSpPr>
            <a:spLocks noGrp="1"/>
          </p:cNvSpPr>
          <p:nvPr>
            <p:ph type="sldNum" sz="quarter" idx="12"/>
          </p:nvPr>
        </p:nvSpPr>
        <p:spPr/>
        <p:txBody>
          <a:bodyPr/>
          <a:lstStyle/>
          <a:p>
            <a:fld id="{6C298445-82A3-4105-A96B-F08836EED490}" type="slidenum">
              <a:rPr kumimoji="1" lang="ja-JP" altLang="en-US" smtClean="0"/>
              <a:pPr/>
              <a:t>59</a:t>
            </a:fld>
            <a:endParaRPr kumimoji="1" lang="ja-JP" altLang="en-US"/>
          </a:p>
        </p:txBody>
      </p:sp>
    </p:spTree>
    <p:extLst>
      <p:ext uri="{BB962C8B-B14F-4D97-AF65-F5344CB8AC3E}">
        <p14:creationId xmlns:p14="http://schemas.microsoft.com/office/powerpoint/2010/main" val="2566941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404664"/>
            <a:ext cx="5791200" cy="687606"/>
          </a:xfrm>
        </p:spPr>
        <p:txBody>
          <a:bodyPr/>
          <a:lstStyle/>
          <a:p>
            <a:r>
              <a:rPr kumimoji="1" lang="ja-JP" altLang="en-US" dirty="0" smtClean="0"/>
              <a:t>駅</a:t>
            </a:r>
            <a:r>
              <a:rPr lang="ja-JP" altLang="en-US" dirty="0"/>
              <a:t>消費</a:t>
            </a:r>
            <a:r>
              <a:rPr kumimoji="1" lang="ja-JP" altLang="en-US" dirty="0" smtClean="0"/>
              <a:t>の歴史</a:t>
            </a:r>
            <a:endParaRPr kumimoji="1" lang="ja-JP" altLang="en-US" dirty="0"/>
          </a:p>
        </p:txBody>
      </p:sp>
      <p:sp>
        <p:nvSpPr>
          <p:cNvPr id="3" name="コンテンツ プレースホルダー 2"/>
          <p:cNvSpPr>
            <a:spLocks noGrp="1"/>
          </p:cNvSpPr>
          <p:nvPr>
            <p:ph idx="1"/>
          </p:nvPr>
        </p:nvSpPr>
        <p:spPr>
          <a:xfrm>
            <a:off x="467544" y="1412776"/>
            <a:ext cx="7620000" cy="4373563"/>
          </a:xfrm>
        </p:spPr>
        <p:txBody>
          <a:bodyPr/>
          <a:lstStyle/>
          <a:p>
            <a:pPr marL="342900" indent="-342900">
              <a:buFont typeface="Arial" pitchFamily="34" charset="0"/>
              <a:buChar char="•"/>
            </a:pPr>
            <a:r>
              <a:rPr kumimoji="1" lang="ja-JP" altLang="en-US" dirty="0" smtClean="0"/>
              <a:t>民営化</a:t>
            </a:r>
            <a:r>
              <a:rPr lang="ja-JP" altLang="en-US" dirty="0" smtClean="0"/>
              <a:t>以前の旧国鉄は国鉄法によって非運輸事業を厳しく制限されてきた。</a:t>
            </a:r>
            <a:endParaRPr lang="en-US" altLang="ja-JP" dirty="0" smtClean="0"/>
          </a:p>
          <a:p>
            <a:pPr marL="342900" indent="-342900">
              <a:buFont typeface="Arial" pitchFamily="34" charset="0"/>
              <a:buChar char="•"/>
            </a:pPr>
            <a:r>
              <a:rPr lang="ja-JP" altLang="en-US" dirty="0" smtClean="0"/>
              <a:t>国鉄ができることは、駅構内での新聞や雑誌、お土産などの販売のみ。駅ビルへの出資は制限され、地域復興や地元店寄与のための「民衆駅ビル」に限られていた。</a:t>
            </a:r>
            <a:endParaRPr lang="en-US" altLang="ja-JP" dirty="0" smtClean="0"/>
          </a:p>
          <a:p>
            <a:endParaRPr lang="en-US" altLang="ja-JP" dirty="0" smtClean="0"/>
          </a:p>
          <a:p>
            <a:r>
              <a:rPr lang="ja-JP" altLang="en-US" dirty="0" smtClean="0"/>
              <a:t>民営化による規制緩和で、</a:t>
            </a:r>
            <a:endParaRPr lang="en-US" altLang="ja-JP" dirty="0" smtClean="0"/>
          </a:p>
        </p:txBody>
      </p:sp>
      <p:sp>
        <p:nvSpPr>
          <p:cNvPr id="4" name="日付プレースホルダー 3"/>
          <p:cNvSpPr>
            <a:spLocks noGrp="1"/>
          </p:cNvSpPr>
          <p:nvPr>
            <p:ph type="dt" sz="half" idx="10"/>
          </p:nvPr>
        </p:nvSpPr>
        <p:spPr/>
        <p:txBody>
          <a:bodyPr/>
          <a:lstStyle/>
          <a:p>
            <a:fld id="{9D6F369C-0C17-4500-9730-8B3C85E7BBF1}"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6</a:t>
            </a:fld>
            <a:endParaRPr kumimoji="1" lang="ja-JP" altLang="en-US" dirty="0"/>
          </a:p>
        </p:txBody>
      </p:sp>
      <p:sp>
        <p:nvSpPr>
          <p:cNvPr id="6" name="角丸四角形 5"/>
          <p:cNvSpPr/>
          <p:nvPr/>
        </p:nvSpPr>
        <p:spPr>
          <a:xfrm>
            <a:off x="1187624" y="4437112"/>
            <a:ext cx="6624736" cy="115212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3200" dirty="0" smtClean="0"/>
              <a:t>駅は商業施設に変貌していった。</a:t>
            </a:r>
            <a:endParaRPr kumimoji="1" lang="ja-JP" altLang="en-US" sz="3200" dirty="0"/>
          </a:p>
        </p:txBody>
      </p:sp>
    </p:spTree>
    <p:extLst>
      <p:ext uri="{BB962C8B-B14F-4D97-AF65-F5344CB8AC3E}">
        <p14:creationId xmlns:p14="http://schemas.microsoft.com/office/powerpoint/2010/main" val="27243135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normAutofit/>
          </a:bodyPr>
          <a:lstStyle/>
          <a:p>
            <a:r>
              <a:rPr kumimoji="1" lang="ja-JP" altLang="en-US" dirty="0" smtClean="0"/>
              <a:t>仮説２系１検証</a:t>
            </a:r>
            <a:endParaRPr kumimoji="1" lang="ja-JP" altLang="en-US" dirty="0"/>
          </a:p>
        </p:txBody>
      </p:sp>
      <p:pic>
        <p:nvPicPr>
          <p:cNvPr id="4" name="図 3"/>
          <p:cNvPicPr/>
          <p:nvPr/>
        </p:nvPicPr>
        <p:blipFill>
          <a:blip r:embed="rId2">
            <a:extLst>
              <a:ext uri="{28A0092B-C50C-407E-A947-70E740481C1C}">
                <a14:useLocalDpi xmlns:a14="http://schemas.microsoft.com/office/drawing/2010/main" val="0"/>
              </a:ext>
            </a:extLst>
          </a:blip>
          <a:srcRect/>
          <a:stretch>
            <a:fillRect/>
          </a:stretch>
        </p:blipFill>
        <p:spPr bwMode="auto">
          <a:xfrm>
            <a:off x="279512" y="914915"/>
            <a:ext cx="6098556" cy="2683046"/>
          </a:xfrm>
          <a:prstGeom prst="rect">
            <a:avLst/>
          </a:prstGeom>
          <a:noFill/>
          <a:ln>
            <a:noFill/>
          </a:ln>
        </p:spPr>
      </p:pic>
      <p:pic>
        <p:nvPicPr>
          <p:cNvPr id="5" name="図 4"/>
          <p:cNvPicPr/>
          <p:nvPr/>
        </p:nvPicPr>
        <p:blipFill>
          <a:blip r:embed="rId3">
            <a:extLst>
              <a:ext uri="{28A0092B-C50C-407E-A947-70E740481C1C}">
                <a14:useLocalDpi xmlns:a14="http://schemas.microsoft.com/office/drawing/2010/main" val="0"/>
              </a:ext>
            </a:extLst>
          </a:blip>
          <a:srcRect/>
          <a:stretch>
            <a:fillRect/>
          </a:stretch>
        </p:blipFill>
        <p:spPr bwMode="auto">
          <a:xfrm>
            <a:off x="357491" y="3597960"/>
            <a:ext cx="5718324" cy="2783367"/>
          </a:xfrm>
          <a:prstGeom prst="rect">
            <a:avLst/>
          </a:prstGeom>
          <a:noFill/>
          <a:ln>
            <a:noFill/>
          </a:ln>
        </p:spPr>
      </p:pic>
      <p:sp>
        <p:nvSpPr>
          <p:cNvPr id="6" name="角丸四角形 5"/>
          <p:cNvSpPr/>
          <p:nvPr/>
        </p:nvSpPr>
        <p:spPr>
          <a:xfrm>
            <a:off x="1547664" y="1988840"/>
            <a:ext cx="1368152" cy="25910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p:cNvSpPr/>
          <p:nvPr/>
        </p:nvSpPr>
        <p:spPr>
          <a:xfrm>
            <a:off x="5642710" y="2066382"/>
            <a:ext cx="698516" cy="19005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6372200" y="1838200"/>
            <a:ext cx="2376264"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有意確率</a:t>
            </a:r>
            <a:r>
              <a:rPr kumimoji="1" lang="en-US" altLang="ja-JP" dirty="0" smtClean="0"/>
              <a:t>0.6%</a:t>
            </a:r>
          </a:p>
          <a:p>
            <a:r>
              <a:rPr lang="ja-JP" altLang="en-US" dirty="0" smtClean="0"/>
              <a:t>よって</a:t>
            </a:r>
            <a:r>
              <a:rPr lang="en-US" altLang="ja-JP" dirty="0"/>
              <a:t>1</a:t>
            </a:r>
            <a:r>
              <a:rPr lang="ja-JP" altLang="en-US" dirty="0" smtClean="0"/>
              <a:t>％水準で</a:t>
            </a:r>
            <a:r>
              <a:rPr kumimoji="1" lang="ja-JP" altLang="en-US" dirty="0" smtClean="0"/>
              <a:t>有意</a:t>
            </a:r>
            <a:endParaRPr kumimoji="1" lang="ja-JP" altLang="en-US" dirty="0"/>
          </a:p>
        </p:txBody>
      </p:sp>
      <p:sp>
        <p:nvSpPr>
          <p:cNvPr id="9" name="下矢印 8"/>
          <p:cNvSpPr/>
          <p:nvPr/>
        </p:nvSpPr>
        <p:spPr>
          <a:xfrm>
            <a:off x="7020272" y="2484531"/>
            <a:ext cx="864096" cy="54760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0" name="角丸四角形 9"/>
          <p:cNvSpPr/>
          <p:nvPr/>
        </p:nvSpPr>
        <p:spPr>
          <a:xfrm>
            <a:off x="3995936" y="4463137"/>
            <a:ext cx="792088" cy="478031"/>
          </a:xfrm>
          <a:prstGeom prst="roundRect">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1" name="角丸四角形 10"/>
          <p:cNvSpPr/>
          <p:nvPr/>
        </p:nvSpPr>
        <p:spPr>
          <a:xfrm>
            <a:off x="4031940" y="5085184"/>
            <a:ext cx="756084" cy="25511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6372200" y="3032138"/>
            <a:ext cx="2376264"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クロスＭＤの関連性は購買に対する肯定的な感情に効果がある</a:t>
            </a:r>
            <a:endParaRPr kumimoji="1" lang="ja-JP" altLang="en-US" dirty="0"/>
          </a:p>
        </p:txBody>
      </p:sp>
      <p:sp>
        <p:nvSpPr>
          <p:cNvPr id="13" name="下矢印 12"/>
          <p:cNvSpPr/>
          <p:nvPr/>
        </p:nvSpPr>
        <p:spPr>
          <a:xfrm>
            <a:off x="7020855" y="4019275"/>
            <a:ext cx="864096" cy="397422"/>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6075815" y="4463137"/>
            <a:ext cx="2920704"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dirty="0" smtClean="0"/>
              <a:t>ペア１－２ 　</a:t>
            </a:r>
            <a:r>
              <a:rPr kumimoji="1" lang="en-US" altLang="ja-JP" dirty="0" smtClean="0"/>
              <a:t>P</a:t>
            </a:r>
            <a:r>
              <a:rPr kumimoji="1" lang="ja-JP" altLang="en-US" dirty="0" smtClean="0"/>
              <a:t>値</a:t>
            </a:r>
            <a:r>
              <a:rPr lang="en-US" altLang="ja-JP" dirty="0"/>
              <a:t>=</a:t>
            </a:r>
            <a:r>
              <a:rPr kumimoji="1" lang="en-US" altLang="ja-JP" dirty="0" smtClean="0"/>
              <a:t>0.030</a:t>
            </a:r>
          </a:p>
          <a:p>
            <a:r>
              <a:rPr lang="ja-JP" altLang="en-US" dirty="0"/>
              <a:t>・・・</a:t>
            </a:r>
            <a:r>
              <a:rPr kumimoji="1" lang="en-US" altLang="ja-JP" dirty="0" smtClean="0"/>
              <a:t>5%</a:t>
            </a:r>
            <a:r>
              <a:rPr kumimoji="1" lang="ja-JP" altLang="en-US" dirty="0" smtClean="0"/>
              <a:t>水準で有意</a:t>
            </a:r>
            <a:endParaRPr kumimoji="1" lang="en-US" altLang="ja-JP" dirty="0" smtClean="0"/>
          </a:p>
          <a:p>
            <a:r>
              <a:rPr lang="ja-JP" altLang="en-US" dirty="0" smtClean="0"/>
              <a:t>ペア１－３　</a:t>
            </a:r>
            <a:r>
              <a:rPr lang="en-US" altLang="ja-JP" dirty="0"/>
              <a:t> </a:t>
            </a:r>
            <a:r>
              <a:rPr lang="en-US" altLang="ja-JP" dirty="0" smtClean="0"/>
              <a:t>P</a:t>
            </a:r>
            <a:r>
              <a:rPr lang="ja-JP" altLang="en-US" dirty="0" smtClean="0"/>
              <a:t>値</a:t>
            </a:r>
            <a:r>
              <a:rPr lang="en-US" altLang="ja-JP" dirty="0" smtClean="0"/>
              <a:t>=0.021</a:t>
            </a:r>
          </a:p>
          <a:p>
            <a:r>
              <a:rPr lang="ja-JP" altLang="en-US" dirty="0" smtClean="0"/>
              <a:t>・・・</a:t>
            </a:r>
            <a:r>
              <a:rPr lang="en-US" altLang="ja-JP" dirty="0" smtClean="0"/>
              <a:t>5%</a:t>
            </a:r>
            <a:r>
              <a:rPr lang="ja-JP" altLang="en-US" dirty="0" smtClean="0"/>
              <a:t>水準で有意</a:t>
            </a:r>
            <a:endParaRPr lang="en-US" altLang="ja-JP" dirty="0"/>
          </a:p>
          <a:p>
            <a:r>
              <a:rPr kumimoji="1" lang="ja-JP" altLang="en-US" dirty="0" smtClean="0"/>
              <a:t>ペア２－３</a:t>
            </a:r>
            <a:r>
              <a:rPr lang="ja-JP" altLang="en-US" dirty="0"/>
              <a:t>　 </a:t>
            </a:r>
            <a:r>
              <a:rPr kumimoji="1" lang="en-US" altLang="ja-JP" dirty="0" smtClean="0"/>
              <a:t>P</a:t>
            </a:r>
            <a:r>
              <a:rPr kumimoji="1" lang="ja-JP" altLang="en-US" dirty="0" smtClean="0"/>
              <a:t>値</a:t>
            </a:r>
            <a:r>
              <a:rPr kumimoji="1" lang="en-US" altLang="ja-JP" dirty="0" smtClean="0"/>
              <a:t>=1.000</a:t>
            </a:r>
          </a:p>
          <a:p>
            <a:r>
              <a:rPr kumimoji="1" lang="ja-JP" altLang="en-US" dirty="0" smtClean="0"/>
              <a:t>・・・非有意</a:t>
            </a:r>
            <a:endParaRPr kumimoji="1" lang="ja-JP" altLang="en-US" dirty="0"/>
          </a:p>
        </p:txBody>
      </p:sp>
      <p:sp>
        <p:nvSpPr>
          <p:cNvPr id="3" name="日付プレースホルダー 2"/>
          <p:cNvSpPr>
            <a:spLocks noGrp="1"/>
          </p:cNvSpPr>
          <p:nvPr>
            <p:ph type="dt" sz="half" idx="10"/>
          </p:nvPr>
        </p:nvSpPr>
        <p:spPr/>
        <p:txBody>
          <a:bodyPr/>
          <a:lstStyle/>
          <a:p>
            <a:fld id="{78500AF7-412D-4C64-93CB-ED4594C1921C}" type="datetime1">
              <a:rPr kumimoji="1" lang="ja-JP" altLang="en-US" smtClean="0"/>
              <a:t>2013/12/18</a:t>
            </a:fld>
            <a:endParaRPr kumimoji="1" lang="ja-JP" altLang="en-US"/>
          </a:p>
        </p:txBody>
      </p:sp>
      <p:sp>
        <p:nvSpPr>
          <p:cNvPr id="15" name="スライド番号プレースホルダー 14"/>
          <p:cNvSpPr>
            <a:spLocks noGrp="1"/>
          </p:cNvSpPr>
          <p:nvPr>
            <p:ph type="sldNum" sz="quarter" idx="12"/>
          </p:nvPr>
        </p:nvSpPr>
        <p:spPr/>
        <p:txBody>
          <a:bodyPr/>
          <a:lstStyle/>
          <a:p>
            <a:fld id="{6C298445-82A3-4105-A96B-F08836EED490}" type="slidenum">
              <a:rPr kumimoji="1" lang="ja-JP" altLang="en-US" smtClean="0"/>
              <a:pPr/>
              <a:t>60</a:t>
            </a:fld>
            <a:endParaRPr kumimoji="1" lang="ja-JP" altLang="en-US"/>
          </a:p>
        </p:txBody>
      </p:sp>
    </p:spTree>
    <p:extLst>
      <p:ext uri="{BB962C8B-B14F-4D97-AF65-F5344CB8AC3E}">
        <p14:creationId xmlns:p14="http://schemas.microsoft.com/office/powerpoint/2010/main" val="16498994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ja-JP" altLang="en-US" dirty="0" smtClean="0"/>
              <a:t>仮説２系１検証結果</a:t>
            </a:r>
            <a:endParaRPr kumimoji="1" lang="ja-JP" altLang="en-US" dirty="0"/>
          </a:p>
        </p:txBody>
      </p:sp>
      <p:sp>
        <p:nvSpPr>
          <p:cNvPr id="3" name="コンテンツ プレースホルダー 2"/>
          <p:cNvSpPr>
            <a:spLocks noGrp="1"/>
          </p:cNvSpPr>
          <p:nvPr>
            <p:ph idx="1"/>
          </p:nvPr>
        </p:nvSpPr>
        <p:spPr>
          <a:xfrm>
            <a:off x="323528" y="1052736"/>
            <a:ext cx="8496944" cy="2016224"/>
          </a:xfrm>
          <a:ln/>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ja-JP" altLang="en-US" sz="2400" dirty="0" smtClean="0"/>
              <a:t>クロスＭＤは購買に対する肯定的感情に影響を与えるが</a:t>
            </a:r>
            <a:r>
              <a:rPr lang="en-US" altLang="ja-JP" sz="2400" dirty="0" smtClean="0"/>
              <a:t>…</a:t>
            </a:r>
          </a:p>
          <a:p>
            <a:pPr marL="0" indent="0">
              <a:buNone/>
            </a:pPr>
            <a:r>
              <a:rPr lang="ja-JP" altLang="en-US" sz="2400" dirty="0" smtClean="0"/>
              <a:t>平均値</a:t>
            </a:r>
            <a:r>
              <a:rPr lang="ja-JP" altLang="en-US" sz="2400" dirty="0"/>
              <a:t>は</a:t>
            </a:r>
            <a:endParaRPr lang="en-US" altLang="ja-JP" sz="2400" dirty="0" smtClean="0"/>
          </a:p>
          <a:p>
            <a:r>
              <a:rPr lang="ja-JP" altLang="en-US" sz="2400" dirty="0" smtClean="0"/>
              <a:t>既存陳列</a:t>
            </a:r>
            <a:r>
              <a:rPr kumimoji="1" lang="ja-JP" altLang="en-US" sz="2400" dirty="0" smtClean="0"/>
              <a:t>＞関連性の高い陳列</a:t>
            </a:r>
            <a:endParaRPr kumimoji="1" lang="en-US" altLang="ja-JP" sz="2400" dirty="0" smtClean="0"/>
          </a:p>
          <a:p>
            <a:r>
              <a:rPr lang="ja-JP" altLang="en-US" sz="2400" dirty="0" smtClean="0"/>
              <a:t>既存陳列</a:t>
            </a:r>
            <a:r>
              <a:rPr lang="ja-JP" altLang="en-US" sz="2400" dirty="0"/>
              <a:t>＞関連性</a:t>
            </a:r>
            <a:r>
              <a:rPr lang="ja-JP" altLang="en-US" sz="2400" dirty="0" smtClean="0"/>
              <a:t>の低い陳列　　</a:t>
            </a:r>
            <a:r>
              <a:rPr lang="ja-JP" altLang="en-US" sz="2400" dirty="0"/>
              <a:t>　</a:t>
            </a:r>
            <a:r>
              <a:rPr lang="ja-JP" altLang="en-US" sz="2400" dirty="0" smtClean="0"/>
              <a:t>　　　が有意となった</a:t>
            </a:r>
            <a:endParaRPr lang="en-US" altLang="ja-JP" sz="2400" dirty="0"/>
          </a:p>
        </p:txBody>
      </p:sp>
      <p:sp>
        <p:nvSpPr>
          <p:cNvPr id="4" name="下矢印 3"/>
          <p:cNvSpPr/>
          <p:nvPr/>
        </p:nvSpPr>
        <p:spPr>
          <a:xfrm>
            <a:off x="4283968" y="3140968"/>
            <a:ext cx="1152128" cy="648072"/>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5" name="角丸四角形 4"/>
          <p:cNvSpPr/>
          <p:nvPr/>
        </p:nvSpPr>
        <p:spPr>
          <a:xfrm>
            <a:off x="467916" y="3819128"/>
            <a:ext cx="8208912" cy="129614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2400" dirty="0" smtClean="0"/>
              <a:t>クロスＭＤで関連性を持たせない方が</a:t>
            </a:r>
            <a:endParaRPr kumimoji="1" lang="en-US" altLang="ja-JP" sz="2400" dirty="0" smtClean="0"/>
          </a:p>
          <a:p>
            <a:pPr algn="ctr"/>
            <a:r>
              <a:rPr kumimoji="1" lang="ja-JP" altLang="en-US" sz="2400" dirty="0" smtClean="0"/>
              <a:t>購買に対する肯定的感情につながる</a:t>
            </a:r>
            <a:endParaRPr kumimoji="1" lang="en-US" altLang="ja-JP" sz="2400" dirty="0" smtClean="0"/>
          </a:p>
        </p:txBody>
      </p:sp>
      <p:sp>
        <p:nvSpPr>
          <p:cNvPr id="6" name="右矢印 5"/>
          <p:cNvSpPr/>
          <p:nvPr/>
        </p:nvSpPr>
        <p:spPr>
          <a:xfrm>
            <a:off x="611560" y="5445224"/>
            <a:ext cx="864096" cy="64807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619672" y="5445224"/>
            <a:ext cx="5760640" cy="646331"/>
          </a:xfrm>
          <a:prstGeom prst="rect">
            <a:avLst/>
          </a:prstGeom>
          <a:ln w="57150">
            <a:prstDash val="dash"/>
          </a:ln>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3600" dirty="0" smtClean="0"/>
              <a:t>仮説</a:t>
            </a:r>
            <a:r>
              <a:rPr kumimoji="1" lang="en-US" altLang="ja-JP" sz="3600" dirty="0" smtClean="0"/>
              <a:t>2</a:t>
            </a:r>
            <a:r>
              <a:rPr kumimoji="1" lang="ja-JP" altLang="en-US" sz="3600" dirty="0" smtClean="0"/>
              <a:t>系</a:t>
            </a:r>
            <a:r>
              <a:rPr kumimoji="1" lang="en-US" altLang="ja-JP" sz="3600" dirty="0" smtClean="0"/>
              <a:t>1</a:t>
            </a:r>
            <a:r>
              <a:rPr kumimoji="1" lang="ja-JP" altLang="en-US" sz="3600" dirty="0" smtClean="0"/>
              <a:t>は棄却される</a:t>
            </a:r>
            <a:endParaRPr kumimoji="1" lang="ja-JP" altLang="en-US" sz="3600" dirty="0"/>
          </a:p>
        </p:txBody>
      </p:sp>
      <p:sp>
        <p:nvSpPr>
          <p:cNvPr id="8" name="日付プレースホルダー 7"/>
          <p:cNvSpPr>
            <a:spLocks noGrp="1"/>
          </p:cNvSpPr>
          <p:nvPr>
            <p:ph type="dt" sz="half" idx="10"/>
          </p:nvPr>
        </p:nvSpPr>
        <p:spPr/>
        <p:txBody>
          <a:bodyPr/>
          <a:lstStyle/>
          <a:p>
            <a:fld id="{BC61F024-5069-41A4-8870-3D6DC08880CF}" type="datetime1">
              <a:rPr kumimoji="1" lang="ja-JP" altLang="en-US" smtClean="0"/>
              <a:t>2013/12/18</a:t>
            </a:fld>
            <a:endParaRPr kumimoji="1" lang="ja-JP" altLang="en-US"/>
          </a:p>
        </p:txBody>
      </p:sp>
      <p:sp>
        <p:nvSpPr>
          <p:cNvPr id="9" name="スライド番号プレースホルダー 8"/>
          <p:cNvSpPr>
            <a:spLocks noGrp="1"/>
          </p:cNvSpPr>
          <p:nvPr>
            <p:ph type="sldNum" sz="quarter" idx="12"/>
          </p:nvPr>
        </p:nvSpPr>
        <p:spPr/>
        <p:txBody>
          <a:bodyPr/>
          <a:lstStyle/>
          <a:p>
            <a:fld id="{6C298445-82A3-4105-A96B-F08836EED490}" type="slidenum">
              <a:rPr kumimoji="1" lang="ja-JP" altLang="en-US" smtClean="0"/>
              <a:pPr/>
              <a:t>61</a:t>
            </a:fld>
            <a:endParaRPr kumimoji="1" lang="ja-JP" altLang="en-US"/>
          </a:p>
        </p:txBody>
      </p:sp>
    </p:spTree>
    <p:extLst>
      <p:ext uri="{BB962C8B-B14F-4D97-AF65-F5344CB8AC3E}">
        <p14:creationId xmlns:p14="http://schemas.microsoft.com/office/powerpoint/2010/main" val="33337477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850106"/>
          </a:xfrm>
        </p:spPr>
        <p:txBody>
          <a:bodyPr/>
          <a:lstStyle/>
          <a:p>
            <a:r>
              <a:rPr kumimoji="1" lang="ja-JP" altLang="en-US" dirty="0" smtClean="0"/>
              <a:t>仮説</a:t>
            </a:r>
            <a:r>
              <a:rPr lang="ja-JP" altLang="en-US" dirty="0"/>
              <a:t>２</a:t>
            </a:r>
            <a:r>
              <a:rPr kumimoji="1" lang="ja-JP" altLang="en-US" dirty="0" smtClean="0"/>
              <a:t>系１　棄却理由と考察</a:t>
            </a:r>
            <a:endParaRPr kumimoji="1" lang="ja-JP" altLang="en-US" dirty="0"/>
          </a:p>
        </p:txBody>
      </p:sp>
      <p:sp>
        <p:nvSpPr>
          <p:cNvPr id="3" name="コンテンツ プレースホルダー 2"/>
          <p:cNvSpPr>
            <a:spLocks noGrp="1"/>
          </p:cNvSpPr>
          <p:nvPr>
            <p:ph idx="1"/>
          </p:nvPr>
        </p:nvSpPr>
        <p:spPr>
          <a:xfrm>
            <a:off x="395536" y="1772816"/>
            <a:ext cx="8064896" cy="4032448"/>
          </a:xfrm>
          <a:noFill/>
          <a:ln w="76200" cmpd="dbl">
            <a:solidFill>
              <a:srgbClr val="8EE2AE"/>
            </a:solidFill>
          </a:ln>
        </p:spPr>
        <p:style>
          <a:lnRef idx="1">
            <a:schemeClr val="accent5"/>
          </a:lnRef>
          <a:fillRef idx="2">
            <a:schemeClr val="accent5"/>
          </a:fillRef>
          <a:effectRef idx="1">
            <a:schemeClr val="accent5"/>
          </a:effectRef>
          <a:fontRef idx="minor">
            <a:schemeClr val="dk1"/>
          </a:fontRef>
        </p:style>
        <p:txBody>
          <a:bodyPr>
            <a:normAutofit/>
          </a:bodyPr>
          <a:lstStyle/>
          <a:p>
            <a:r>
              <a:rPr kumimoji="1" lang="ja-JP" altLang="en-US" sz="2800" dirty="0" smtClean="0"/>
              <a:t>関連性を持たせる</a:t>
            </a:r>
            <a:r>
              <a:rPr lang="ja-JP" altLang="en-US" sz="2800" dirty="0" smtClean="0"/>
              <a:t>陳列</a:t>
            </a:r>
            <a:r>
              <a:rPr lang="ja-JP" altLang="en-US" sz="2800" dirty="0"/>
              <a:t>よりも</a:t>
            </a:r>
            <a:r>
              <a:rPr lang="ja-JP" altLang="en-US" sz="2800" dirty="0" smtClean="0"/>
              <a:t>、既存の統一感が感じられない陳列の方が影響は大きい。つまり、</a:t>
            </a:r>
            <a:r>
              <a:rPr lang="ja-JP" altLang="en-US" sz="2800" dirty="0"/>
              <a:t>肯定的感情を促すには関連性を持たせるような陳列は</a:t>
            </a:r>
            <a:r>
              <a:rPr lang="ja-JP" altLang="en-US" sz="2800" dirty="0" smtClean="0"/>
              <a:t>合わない。</a:t>
            </a:r>
            <a:endParaRPr lang="en-US" altLang="ja-JP" sz="2800" dirty="0" smtClean="0"/>
          </a:p>
          <a:p>
            <a:r>
              <a:rPr lang="ja-JP" altLang="en-US" sz="2800" dirty="0" smtClean="0"/>
              <a:t>理由としては、店外の短い時間では商品の組み合わせをイメージするまでには至らない可能性がある。</a:t>
            </a:r>
            <a:endParaRPr lang="en-US" altLang="ja-JP" sz="2800" dirty="0" smtClean="0"/>
          </a:p>
          <a:p>
            <a:r>
              <a:rPr lang="ja-JP" altLang="en-US" sz="2800" dirty="0" smtClean="0"/>
              <a:t>また、統一感がないことがかえって良い影響を与える可能性があることが挙げられる。</a:t>
            </a:r>
            <a:endParaRPr lang="en-US" altLang="ja-JP" sz="2800" dirty="0" smtClean="0"/>
          </a:p>
        </p:txBody>
      </p:sp>
      <p:sp>
        <p:nvSpPr>
          <p:cNvPr id="4" name="日付プレースホルダー 3"/>
          <p:cNvSpPr>
            <a:spLocks noGrp="1"/>
          </p:cNvSpPr>
          <p:nvPr>
            <p:ph type="dt" sz="half" idx="10"/>
          </p:nvPr>
        </p:nvSpPr>
        <p:spPr/>
        <p:txBody>
          <a:bodyPr/>
          <a:lstStyle/>
          <a:p>
            <a:fld id="{BD67D284-1098-454E-8EC4-CA5EE50D343D}"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62</a:t>
            </a:fld>
            <a:endParaRPr kumimoji="1" lang="ja-JP" altLang="en-US"/>
          </a:p>
        </p:txBody>
      </p:sp>
    </p:spTree>
    <p:extLst>
      <p:ext uri="{BB962C8B-B14F-4D97-AF65-F5344CB8AC3E}">
        <p14:creationId xmlns:p14="http://schemas.microsoft.com/office/powerpoint/2010/main" val="2371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smtClean="0"/>
              <a:t>仮説</a:t>
            </a:r>
            <a:r>
              <a:rPr lang="ja-JP" altLang="en-US" dirty="0"/>
              <a:t>２</a:t>
            </a:r>
            <a:r>
              <a:rPr kumimoji="1" lang="ja-JP" altLang="en-US" dirty="0" smtClean="0"/>
              <a:t>系</a:t>
            </a:r>
            <a:r>
              <a:rPr lang="ja-JP" altLang="en-US" dirty="0"/>
              <a:t>２</a:t>
            </a:r>
            <a:r>
              <a:rPr kumimoji="1" lang="ja-JP" altLang="en-US" dirty="0" smtClean="0"/>
              <a:t>検証</a:t>
            </a:r>
            <a:endParaRPr kumimoji="1" lang="ja-JP" altLang="en-US" dirty="0"/>
          </a:p>
        </p:txBody>
      </p:sp>
      <p:sp>
        <p:nvSpPr>
          <p:cNvPr id="3" name="コンテンツ プレースホルダー 2"/>
          <p:cNvSpPr>
            <a:spLocks noGrp="1"/>
          </p:cNvSpPr>
          <p:nvPr>
            <p:ph idx="1"/>
          </p:nvPr>
        </p:nvSpPr>
        <p:spPr>
          <a:xfrm>
            <a:off x="467544" y="1196752"/>
            <a:ext cx="8229600" cy="504056"/>
          </a:xfrm>
        </p:spPr>
        <p:txBody>
          <a:bodyPr>
            <a:noAutofit/>
          </a:bodyPr>
          <a:lstStyle/>
          <a:p>
            <a:r>
              <a:rPr kumimoji="1" lang="ja-JP" altLang="en-US" sz="2800" dirty="0" smtClean="0"/>
              <a:t>購買に対する肯定的感情は店舗内行動に繋がる</a:t>
            </a:r>
            <a:endParaRPr kumimoji="1" lang="ja-JP" altLang="en-US" sz="2800" dirty="0"/>
          </a:p>
        </p:txBody>
      </p:sp>
      <p:sp>
        <p:nvSpPr>
          <p:cNvPr id="4" name="テキスト ボックス 3"/>
          <p:cNvSpPr txBox="1"/>
          <p:nvPr/>
        </p:nvSpPr>
        <p:spPr>
          <a:xfrm>
            <a:off x="986531" y="2704283"/>
            <a:ext cx="3663783"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ja-JP" dirty="0" smtClean="0"/>
              <a:t>Q4</a:t>
            </a:r>
            <a:r>
              <a:rPr lang="ja-JP" altLang="en-US" dirty="0" smtClean="0"/>
              <a:t>入口を見るだけでなく</a:t>
            </a:r>
            <a:endParaRPr lang="en-US" altLang="ja-JP" dirty="0" smtClean="0"/>
          </a:p>
          <a:p>
            <a:r>
              <a:rPr lang="ja-JP" altLang="en-US" dirty="0" smtClean="0"/>
              <a:t>「店内を回ってみたい」と思いますか</a:t>
            </a:r>
            <a:endParaRPr kumimoji="1" lang="ja-JP" altLang="en-US" dirty="0"/>
          </a:p>
        </p:txBody>
      </p:sp>
      <p:sp>
        <p:nvSpPr>
          <p:cNvPr id="5" name="テキスト ボックス 4"/>
          <p:cNvSpPr txBox="1"/>
          <p:nvPr/>
        </p:nvSpPr>
        <p:spPr>
          <a:xfrm>
            <a:off x="986532" y="3717032"/>
            <a:ext cx="3657476"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ja-JP" dirty="0" smtClean="0"/>
              <a:t>Q6</a:t>
            </a:r>
            <a:r>
              <a:rPr lang="ja-JP" altLang="en-US" dirty="0" smtClean="0"/>
              <a:t>入口を見るだけでなく</a:t>
            </a:r>
            <a:endParaRPr lang="en-US" altLang="ja-JP" dirty="0" smtClean="0"/>
          </a:p>
          <a:p>
            <a:r>
              <a:rPr lang="ja-JP" altLang="en-US" dirty="0" smtClean="0"/>
              <a:t>「店内を回ってみたい」と思いますか</a:t>
            </a:r>
            <a:endParaRPr kumimoji="1" lang="ja-JP" altLang="en-US" dirty="0"/>
          </a:p>
        </p:txBody>
      </p:sp>
      <p:sp>
        <p:nvSpPr>
          <p:cNvPr id="6" name="テキスト ボックス 5"/>
          <p:cNvSpPr txBox="1"/>
          <p:nvPr/>
        </p:nvSpPr>
        <p:spPr>
          <a:xfrm>
            <a:off x="986532" y="4728339"/>
            <a:ext cx="3657476"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ja-JP" dirty="0" smtClean="0"/>
              <a:t>Q8</a:t>
            </a:r>
            <a:r>
              <a:rPr lang="ja-JP" altLang="en-US" dirty="0" smtClean="0"/>
              <a:t>入口を見るだけでなく</a:t>
            </a:r>
            <a:endParaRPr lang="en-US" altLang="ja-JP" dirty="0" smtClean="0"/>
          </a:p>
          <a:p>
            <a:r>
              <a:rPr lang="ja-JP" altLang="en-US" dirty="0" smtClean="0"/>
              <a:t>「店内を回ってみたい」と思いますか</a:t>
            </a:r>
            <a:endParaRPr kumimoji="1" lang="ja-JP" altLang="en-US" dirty="0"/>
          </a:p>
        </p:txBody>
      </p:sp>
      <p:sp>
        <p:nvSpPr>
          <p:cNvPr id="7" name="円/楕円 6"/>
          <p:cNvSpPr/>
          <p:nvPr/>
        </p:nvSpPr>
        <p:spPr>
          <a:xfrm>
            <a:off x="1475656" y="1844824"/>
            <a:ext cx="2160240" cy="64807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2000" dirty="0" smtClean="0"/>
              <a:t>従属変数</a:t>
            </a:r>
            <a:endParaRPr kumimoji="1" lang="ja-JP" altLang="en-US" sz="2000" dirty="0"/>
          </a:p>
        </p:txBody>
      </p:sp>
      <p:cxnSp>
        <p:nvCxnSpPr>
          <p:cNvPr id="9" name="直線矢印コネクタ 8"/>
          <p:cNvCxnSpPr/>
          <p:nvPr/>
        </p:nvCxnSpPr>
        <p:spPr>
          <a:xfrm flipH="1" flipV="1">
            <a:off x="4644008" y="3032085"/>
            <a:ext cx="576064" cy="1"/>
          </a:xfrm>
          <a:prstGeom prst="straightConnector1">
            <a:avLst/>
          </a:prstGeom>
          <a:ln w="57150">
            <a:tailEnd type="arrow"/>
          </a:ln>
        </p:spPr>
        <p:style>
          <a:lnRef idx="1">
            <a:schemeClr val="accent4"/>
          </a:lnRef>
          <a:fillRef idx="0">
            <a:schemeClr val="accent4"/>
          </a:fillRef>
          <a:effectRef idx="0">
            <a:schemeClr val="accent4"/>
          </a:effectRef>
          <a:fontRef idx="minor">
            <a:schemeClr val="tx1"/>
          </a:fontRef>
        </p:style>
      </p:cxnSp>
      <p:cxnSp>
        <p:nvCxnSpPr>
          <p:cNvPr id="11" name="直線矢印コネクタ 10"/>
          <p:cNvCxnSpPr/>
          <p:nvPr/>
        </p:nvCxnSpPr>
        <p:spPr>
          <a:xfrm flipH="1">
            <a:off x="4644008" y="5032395"/>
            <a:ext cx="576064" cy="0"/>
          </a:xfrm>
          <a:prstGeom prst="straightConnector1">
            <a:avLst/>
          </a:prstGeom>
          <a:ln w="57150">
            <a:tailEnd type="arrow"/>
          </a:ln>
        </p:spPr>
        <p:style>
          <a:lnRef idx="3">
            <a:schemeClr val="accent4"/>
          </a:lnRef>
          <a:fillRef idx="0">
            <a:schemeClr val="accent4"/>
          </a:fillRef>
          <a:effectRef idx="2">
            <a:schemeClr val="accent4"/>
          </a:effectRef>
          <a:fontRef idx="minor">
            <a:schemeClr val="tx1"/>
          </a:fontRef>
        </p:style>
      </p:cxnSp>
      <p:cxnSp>
        <p:nvCxnSpPr>
          <p:cNvPr id="12" name="直線矢印コネクタ 11"/>
          <p:cNvCxnSpPr/>
          <p:nvPr/>
        </p:nvCxnSpPr>
        <p:spPr>
          <a:xfrm flipH="1">
            <a:off x="4644008" y="4040197"/>
            <a:ext cx="576064" cy="0"/>
          </a:xfrm>
          <a:prstGeom prst="straightConnector1">
            <a:avLst/>
          </a:prstGeom>
          <a:ln w="57150">
            <a:tailEnd type="arrow"/>
          </a:ln>
        </p:spPr>
        <p:style>
          <a:lnRef idx="3">
            <a:schemeClr val="accent4"/>
          </a:lnRef>
          <a:fillRef idx="0">
            <a:schemeClr val="accent4"/>
          </a:fillRef>
          <a:effectRef idx="2">
            <a:schemeClr val="accent4"/>
          </a:effectRef>
          <a:fontRef idx="minor">
            <a:schemeClr val="tx1"/>
          </a:fontRef>
        </p:style>
      </p:cxnSp>
      <p:sp>
        <p:nvSpPr>
          <p:cNvPr id="13" name="テキスト ボックス 12"/>
          <p:cNvSpPr txBox="1"/>
          <p:nvPr/>
        </p:nvSpPr>
        <p:spPr>
          <a:xfrm>
            <a:off x="5220072" y="2847419"/>
            <a:ext cx="3672408"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ja-JP" dirty="0" smtClean="0"/>
              <a:t>Q3-1</a:t>
            </a:r>
            <a:r>
              <a:rPr lang="ja-JP" altLang="en-US" dirty="0" smtClean="0"/>
              <a:t>～</a:t>
            </a:r>
            <a:r>
              <a:rPr lang="en-US" altLang="ja-JP" dirty="0" smtClean="0"/>
              <a:t>5</a:t>
            </a:r>
            <a:r>
              <a:rPr lang="ja-JP" altLang="en-US" dirty="0" smtClean="0"/>
              <a:t>　購買に対する肯定的感情</a:t>
            </a:r>
            <a:endParaRPr lang="en-US" altLang="ja-JP" dirty="0" smtClean="0"/>
          </a:p>
        </p:txBody>
      </p:sp>
      <p:sp>
        <p:nvSpPr>
          <p:cNvPr id="17" name="テキスト ボックス 16"/>
          <p:cNvSpPr txBox="1"/>
          <p:nvPr/>
        </p:nvSpPr>
        <p:spPr>
          <a:xfrm>
            <a:off x="5221312" y="3855531"/>
            <a:ext cx="3671168" cy="369332"/>
          </a:xfrm>
          <a:prstGeom prst="rect">
            <a:avLst/>
          </a:prstGeom>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ja-JP" dirty="0" smtClean="0"/>
              <a:t>Q5-1</a:t>
            </a:r>
            <a:r>
              <a:rPr lang="ja-JP" altLang="en-US" dirty="0" smtClean="0"/>
              <a:t>～</a:t>
            </a:r>
            <a:r>
              <a:rPr lang="en-US" altLang="ja-JP" dirty="0" smtClean="0"/>
              <a:t>5</a:t>
            </a:r>
            <a:r>
              <a:rPr lang="ja-JP" altLang="en-US" dirty="0" smtClean="0"/>
              <a:t>　購買に対する肯定的感情</a:t>
            </a:r>
            <a:endParaRPr lang="en-US" altLang="ja-JP" dirty="0" smtClean="0"/>
          </a:p>
        </p:txBody>
      </p:sp>
      <p:sp>
        <p:nvSpPr>
          <p:cNvPr id="18" name="テキスト ボックス 17"/>
          <p:cNvSpPr txBox="1"/>
          <p:nvPr/>
        </p:nvSpPr>
        <p:spPr>
          <a:xfrm>
            <a:off x="5231060" y="4847729"/>
            <a:ext cx="3661420"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ja-JP" dirty="0" smtClean="0"/>
              <a:t>Q7-1</a:t>
            </a:r>
            <a:r>
              <a:rPr lang="ja-JP" altLang="en-US" dirty="0" smtClean="0"/>
              <a:t>～</a:t>
            </a:r>
            <a:r>
              <a:rPr lang="en-US" altLang="ja-JP" dirty="0" smtClean="0"/>
              <a:t>5</a:t>
            </a:r>
            <a:r>
              <a:rPr lang="ja-JP" altLang="en-US" dirty="0" smtClean="0"/>
              <a:t>　購買に対する肯定的感情</a:t>
            </a:r>
            <a:endParaRPr lang="en-US" altLang="ja-JP" dirty="0" smtClean="0"/>
          </a:p>
        </p:txBody>
      </p:sp>
      <p:sp>
        <p:nvSpPr>
          <p:cNvPr id="19" name="円/楕円 18"/>
          <p:cNvSpPr/>
          <p:nvPr/>
        </p:nvSpPr>
        <p:spPr>
          <a:xfrm>
            <a:off x="5940152" y="1844824"/>
            <a:ext cx="2304256" cy="64807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2000" dirty="0" smtClean="0"/>
              <a:t>独立変数</a:t>
            </a:r>
            <a:endParaRPr kumimoji="1" lang="ja-JP" altLang="en-US" sz="2000" dirty="0"/>
          </a:p>
        </p:txBody>
      </p:sp>
      <p:sp>
        <p:nvSpPr>
          <p:cNvPr id="22" name="テキスト ボックス 21"/>
          <p:cNvSpPr txBox="1"/>
          <p:nvPr/>
        </p:nvSpPr>
        <p:spPr>
          <a:xfrm>
            <a:off x="805353" y="5589240"/>
            <a:ext cx="7689924"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2400" dirty="0" smtClean="0"/>
              <a:t>①既存陳列②関連度の高い陳列③関連度の低い陳列</a:t>
            </a:r>
            <a:endParaRPr kumimoji="1" lang="en-US" altLang="ja-JP" sz="2400" dirty="0" smtClean="0"/>
          </a:p>
          <a:p>
            <a:r>
              <a:rPr lang="ja-JP" altLang="en-US" sz="2400" dirty="0"/>
              <a:t>それぞれ</a:t>
            </a:r>
            <a:r>
              <a:rPr lang="ja-JP" altLang="en-US" sz="2400" dirty="0" smtClean="0"/>
              <a:t>で単回帰分析を実施</a:t>
            </a:r>
            <a:endParaRPr kumimoji="1" lang="ja-JP" altLang="en-US" sz="2400" dirty="0"/>
          </a:p>
        </p:txBody>
      </p:sp>
      <p:sp>
        <p:nvSpPr>
          <p:cNvPr id="23" name="テキスト ボックス 22"/>
          <p:cNvSpPr txBox="1"/>
          <p:nvPr/>
        </p:nvSpPr>
        <p:spPr>
          <a:xfrm>
            <a:off x="186978" y="2704283"/>
            <a:ext cx="799554" cy="646331"/>
          </a:xfrm>
          <a:prstGeom prst="rect">
            <a:avLst/>
          </a:prstGeom>
          <a:noFill/>
        </p:spPr>
        <p:txBody>
          <a:bodyPr wrap="square" rtlCol="0">
            <a:spAutoFit/>
          </a:bodyPr>
          <a:lstStyle/>
          <a:p>
            <a:pPr algn="ctr"/>
            <a:r>
              <a:rPr kumimoji="1" lang="ja-JP" altLang="en-US" dirty="0" smtClean="0"/>
              <a:t>画像①</a:t>
            </a:r>
            <a:endParaRPr kumimoji="1" lang="ja-JP" altLang="en-US" dirty="0"/>
          </a:p>
        </p:txBody>
      </p:sp>
      <p:sp>
        <p:nvSpPr>
          <p:cNvPr id="8" name="日付プレースホルダー 7"/>
          <p:cNvSpPr>
            <a:spLocks noGrp="1"/>
          </p:cNvSpPr>
          <p:nvPr>
            <p:ph type="dt" sz="half" idx="10"/>
          </p:nvPr>
        </p:nvSpPr>
        <p:spPr>
          <a:xfrm>
            <a:off x="206896" y="6367913"/>
            <a:ext cx="3429000" cy="304800"/>
          </a:xfrm>
        </p:spPr>
        <p:txBody>
          <a:bodyPr/>
          <a:lstStyle/>
          <a:p>
            <a:fld id="{BA3A19B8-D54B-4266-B0ED-A6493CFAB45D}" type="datetime1">
              <a:rPr kumimoji="1" lang="ja-JP" altLang="en-US" smtClean="0"/>
              <a:t>2013/12/18</a:t>
            </a:fld>
            <a:endParaRPr kumimoji="1" lang="ja-JP" altLang="en-US" dirty="0"/>
          </a:p>
        </p:txBody>
      </p:sp>
      <p:sp>
        <p:nvSpPr>
          <p:cNvPr id="10" name="スライド番号プレースホルダー 9"/>
          <p:cNvSpPr>
            <a:spLocks noGrp="1"/>
          </p:cNvSpPr>
          <p:nvPr>
            <p:ph type="sldNum" sz="quarter" idx="12"/>
          </p:nvPr>
        </p:nvSpPr>
        <p:spPr/>
        <p:txBody>
          <a:bodyPr/>
          <a:lstStyle/>
          <a:p>
            <a:fld id="{6C298445-82A3-4105-A96B-F08836EED490}" type="slidenum">
              <a:rPr kumimoji="1" lang="ja-JP" altLang="en-US" smtClean="0"/>
              <a:pPr/>
              <a:t>63</a:t>
            </a:fld>
            <a:endParaRPr kumimoji="1" lang="ja-JP" altLang="en-US"/>
          </a:p>
        </p:txBody>
      </p:sp>
      <p:sp>
        <p:nvSpPr>
          <p:cNvPr id="26" name="テキスト ボックス 25"/>
          <p:cNvSpPr txBox="1"/>
          <p:nvPr/>
        </p:nvSpPr>
        <p:spPr>
          <a:xfrm>
            <a:off x="167462" y="3717032"/>
            <a:ext cx="799554" cy="646331"/>
          </a:xfrm>
          <a:prstGeom prst="rect">
            <a:avLst/>
          </a:prstGeom>
          <a:noFill/>
        </p:spPr>
        <p:txBody>
          <a:bodyPr wrap="square" rtlCol="0">
            <a:spAutoFit/>
          </a:bodyPr>
          <a:lstStyle/>
          <a:p>
            <a:pPr algn="ctr"/>
            <a:r>
              <a:rPr kumimoji="1" lang="ja-JP" altLang="en-US" dirty="0" smtClean="0"/>
              <a:t>画像②</a:t>
            </a:r>
            <a:endParaRPr kumimoji="1" lang="ja-JP" altLang="en-US" dirty="0"/>
          </a:p>
        </p:txBody>
      </p:sp>
      <p:sp>
        <p:nvSpPr>
          <p:cNvPr id="27" name="テキスト ボックス 26"/>
          <p:cNvSpPr txBox="1"/>
          <p:nvPr/>
        </p:nvSpPr>
        <p:spPr>
          <a:xfrm>
            <a:off x="186978" y="4709229"/>
            <a:ext cx="799554" cy="646331"/>
          </a:xfrm>
          <a:prstGeom prst="rect">
            <a:avLst/>
          </a:prstGeom>
          <a:noFill/>
        </p:spPr>
        <p:txBody>
          <a:bodyPr wrap="square" rtlCol="0">
            <a:spAutoFit/>
          </a:bodyPr>
          <a:lstStyle/>
          <a:p>
            <a:pPr algn="ctr"/>
            <a:r>
              <a:rPr kumimoji="1" lang="ja-JP" altLang="en-US" dirty="0" smtClean="0"/>
              <a:t>画像③</a:t>
            </a:r>
            <a:endParaRPr kumimoji="1" lang="ja-JP" altLang="en-US" dirty="0"/>
          </a:p>
        </p:txBody>
      </p:sp>
    </p:spTree>
    <p:extLst>
      <p:ext uri="{BB962C8B-B14F-4D97-AF65-F5344CB8AC3E}">
        <p14:creationId xmlns:p14="http://schemas.microsoft.com/office/powerpoint/2010/main" val="18019761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仮説１検証</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　</a:t>
            </a:r>
            <a:endParaRPr kumimoji="1" lang="ja-JP" altLang="en-US" dirty="0"/>
          </a:p>
        </p:txBody>
      </p:sp>
      <p:sp>
        <p:nvSpPr>
          <p:cNvPr id="4" name="日付プレースホルダー 3"/>
          <p:cNvSpPr>
            <a:spLocks noGrp="1"/>
          </p:cNvSpPr>
          <p:nvPr>
            <p:ph type="dt" sz="half" idx="10"/>
          </p:nvPr>
        </p:nvSpPr>
        <p:spPr/>
        <p:txBody>
          <a:bodyPr/>
          <a:lstStyle/>
          <a:p>
            <a:fld id="{C53C1A6B-1F1C-42C7-B243-066A6611A735}"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64</a:t>
            </a:fld>
            <a:endParaRPr kumimoji="1" lang="ja-JP"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443" y="1253124"/>
            <a:ext cx="3852863"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206" y="1262416"/>
            <a:ext cx="3734898" cy="2422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455" y="4117722"/>
            <a:ext cx="3767137"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446504" y="853014"/>
            <a:ext cx="2917421" cy="400110"/>
          </a:xfrm>
          <a:prstGeom prst="rect">
            <a:avLst/>
          </a:prstGeom>
          <a:noFill/>
        </p:spPr>
        <p:txBody>
          <a:bodyPr wrap="square" rtlCol="0">
            <a:spAutoFit/>
          </a:bodyPr>
          <a:lstStyle/>
          <a:p>
            <a:r>
              <a:rPr kumimoji="1" lang="ja-JP" altLang="en-US" sz="2000" dirty="0" smtClean="0"/>
              <a:t>既存陳列（画像①）</a:t>
            </a:r>
            <a:endParaRPr kumimoji="1" lang="ja-JP" altLang="en-US" sz="2000" dirty="0"/>
          </a:p>
        </p:txBody>
      </p:sp>
      <p:sp>
        <p:nvSpPr>
          <p:cNvPr id="10" name="テキスト ボックス 9"/>
          <p:cNvSpPr txBox="1"/>
          <p:nvPr/>
        </p:nvSpPr>
        <p:spPr>
          <a:xfrm>
            <a:off x="4481790" y="835804"/>
            <a:ext cx="3740252" cy="400110"/>
          </a:xfrm>
          <a:prstGeom prst="rect">
            <a:avLst/>
          </a:prstGeom>
          <a:noFill/>
        </p:spPr>
        <p:txBody>
          <a:bodyPr wrap="square" rtlCol="0">
            <a:spAutoFit/>
          </a:bodyPr>
          <a:lstStyle/>
          <a:p>
            <a:r>
              <a:rPr lang="ja-JP" altLang="en-US" sz="2000" dirty="0"/>
              <a:t>関連</a:t>
            </a:r>
            <a:r>
              <a:rPr lang="ja-JP" altLang="en-US" sz="2000" dirty="0" smtClean="0"/>
              <a:t>の高いクロス</a:t>
            </a:r>
            <a:r>
              <a:rPr lang="en-US" altLang="ja-JP" sz="2000" dirty="0" smtClean="0"/>
              <a:t>MD</a:t>
            </a:r>
            <a:r>
              <a:rPr kumimoji="1" lang="ja-JP" altLang="en-US" sz="2000" dirty="0" smtClean="0"/>
              <a:t>（画像②）</a:t>
            </a:r>
            <a:endParaRPr kumimoji="1" lang="ja-JP" altLang="en-US" sz="2000" dirty="0"/>
          </a:p>
        </p:txBody>
      </p:sp>
      <p:sp>
        <p:nvSpPr>
          <p:cNvPr id="11" name="テキスト ボックス 10"/>
          <p:cNvSpPr txBox="1"/>
          <p:nvPr/>
        </p:nvSpPr>
        <p:spPr>
          <a:xfrm>
            <a:off x="2601460" y="3748390"/>
            <a:ext cx="3753132" cy="400110"/>
          </a:xfrm>
          <a:prstGeom prst="rect">
            <a:avLst/>
          </a:prstGeom>
          <a:noFill/>
        </p:spPr>
        <p:txBody>
          <a:bodyPr wrap="square" rtlCol="0">
            <a:spAutoFit/>
          </a:bodyPr>
          <a:lstStyle/>
          <a:p>
            <a:r>
              <a:rPr lang="ja-JP" altLang="en-US" sz="2000" dirty="0"/>
              <a:t>関連</a:t>
            </a:r>
            <a:r>
              <a:rPr lang="ja-JP" altLang="en-US" sz="2000" dirty="0" smtClean="0"/>
              <a:t>の低いクロス</a:t>
            </a:r>
            <a:r>
              <a:rPr lang="en-US" altLang="ja-JP" sz="2000" dirty="0" smtClean="0"/>
              <a:t>MD</a:t>
            </a:r>
            <a:r>
              <a:rPr kumimoji="1" lang="ja-JP" altLang="en-US" sz="2000" dirty="0" smtClean="0"/>
              <a:t>（画像③）</a:t>
            </a:r>
            <a:endParaRPr kumimoji="1" lang="ja-JP" altLang="en-US" sz="2000" dirty="0"/>
          </a:p>
        </p:txBody>
      </p:sp>
    </p:spTree>
    <p:extLst>
      <p:ext uri="{BB962C8B-B14F-4D97-AF65-F5344CB8AC3E}">
        <p14:creationId xmlns:p14="http://schemas.microsoft.com/office/powerpoint/2010/main" val="17256057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1" y="25704"/>
            <a:ext cx="5791200" cy="1243056"/>
          </a:xfrm>
        </p:spPr>
        <p:txBody>
          <a:bodyPr/>
          <a:lstStyle/>
          <a:p>
            <a:r>
              <a:rPr kumimoji="1" lang="ja-JP" altLang="en-US" dirty="0" smtClean="0"/>
              <a:t>仮説</a:t>
            </a:r>
            <a:r>
              <a:rPr lang="ja-JP" altLang="en-US" dirty="0"/>
              <a:t>２</a:t>
            </a:r>
            <a:r>
              <a:rPr kumimoji="1" lang="ja-JP" altLang="en-US" dirty="0" smtClean="0"/>
              <a:t>系</a:t>
            </a:r>
            <a:r>
              <a:rPr lang="ja-JP" altLang="en-US" dirty="0"/>
              <a:t>２</a:t>
            </a:r>
            <a:r>
              <a:rPr kumimoji="1" lang="ja-JP" altLang="en-US" dirty="0" smtClean="0"/>
              <a:t>検証</a:t>
            </a:r>
            <a:endParaRPr kumimoji="1" lang="ja-JP" altLang="en-US" dirty="0"/>
          </a:p>
        </p:txBody>
      </p:sp>
      <p:sp>
        <p:nvSpPr>
          <p:cNvPr id="3" name="コンテンツ プレースホルダー 2"/>
          <p:cNvSpPr>
            <a:spLocks noGrp="1"/>
          </p:cNvSpPr>
          <p:nvPr>
            <p:ph idx="1"/>
          </p:nvPr>
        </p:nvSpPr>
        <p:spPr>
          <a:xfrm>
            <a:off x="467544" y="1268760"/>
            <a:ext cx="8075240" cy="532655"/>
          </a:xfrm>
        </p:spPr>
        <p:txBody>
          <a:bodyPr>
            <a:normAutofit/>
          </a:bodyPr>
          <a:lstStyle/>
          <a:p>
            <a:pPr marL="0" indent="0">
              <a:buNone/>
            </a:pPr>
            <a:r>
              <a:rPr kumimoji="1" lang="ja-JP" altLang="en-US" sz="2800" dirty="0" smtClean="0"/>
              <a:t>①既存陳列</a:t>
            </a:r>
            <a:endParaRPr kumimoji="1" lang="ja-JP" altLang="en-US" sz="2800" dirty="0"/>
          </a:p>
        </p:txBody>
      </p:sp>
      <p:pic>
        <p:nvPicPr>
          <p:cNvPr id="4" name="図 3"/>
          <p:cNvPicPr/>
          <p:nvPr/>
        </p:nvPicPr>
        <p:blipFill>
          <a:blip r:embed="rId2">
            <a:extLst>
              <a:ext uri="{28A0092B-C50C-407E-A947-70E740481C1C}">
                <a14:useLocalDpi xmlns:a14="http://schemas.microsoft.com/office/drawing/2010/main" val="0"/>
              </a:ext>
            </a:extLst>
          </a:blip>
          <a:srcRect/>
          <a:stretch>
            <a:fillRect/>
          </a:stretch>
        </p:blipFill>
        <p:spPr bwMode="auto">
          <a:xfrm>
            <a:off x="251521" y="1628800"/>
            <a:ext cx="4091876" cy="1527013"/>
          </a:xfrm>
          <a:prstGeom prst="rect">
            <a:avLst/>
          </a:prstGeom>
          <a:noFill/>
          <a:ln>
            <a:noFill/>
          </a:ln>
        </p:spPr>
      </p:pic>
      <p:pic>
        <p:nvPicPr>
          <p:cNvPr id="5" name="図 4"/>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767719"/>
            <a:ext cx="4501008" cy="1476375"/>
          </a:xfrm>
          <a:prstGeom prst="rect">
            <a:avLst/>
          </a:prstGeom>
          <a:noFill/>
          <a:ln>
            <a:noFill/>
          </a:ln>
        </p:spPr>
      </p:pic>
      <p:pic>
        <p:nvPicPr>
          <p:cNvPr id="6" name="図 5"/>
          <p:cNvPicPr/>
          <p:nvPr/>
        </p:nvPicPr>
        <p:blipFill>
          <a:blip r:embed="rId4">
            <a:extLst>
              <a:ext uri="{28A0092B-C50C-407E-A947-70E740481C1C}">
                <a14:useLocalDpi xmlns:a14="http://schemas.microsoft.com/office/drawing/2010/main" val="0"/>
              </a:ext>
            </a:extLst>
          </a:blip>
          <a:srcRect/>
          <a:stretch>
            <a:fillRect/>
          </a:stretch>
        </p:blipFill>
        <p:spPr bwMode="auto">
          <a:xfrm>
            <a:off x="899592" y="3698386"/>
            <a:ext cx="6624736" cy="1728192"/>
          </a:xfrm>
          <a:prstGeom prst="rect">
            <a:avLst/>
          </a:prstGeom>
          <a:noFill/>
          <a:ln>
            <a:noFill/>
          </a:ln>
        </p:spPr>
      </p:pic>
      <p:sp>
        <p:nvSpPr>
          <p:cNvPr id="7" name="角丸四角形 6"/>
          <p:cNvSpPr/>
          <p:nvPr/>
        </p:nvSpPr>
        <p:spPr>
          <a:xfrm>
            <a:off x="2231342" y="2036457"/>
            <a:ext cx="1044514" cy="77488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角丸四角形 7"/>
          <p:cNvSpPr/>
          <p:nvPr/>
        </p:nvSpPr>
        <p:spPr>
          <a:xfrm>
            <a:off x="2541215" y="4329100"/>
            <a:ext cx="806649" cy="82680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角丸四角形 8"/>
          <p:cNvSpPr/>
          <p:nvPr/>
        </p:nvSpPr>
        <p:spPr>
          <a:xfrm>
            <a:off x="5414428" y="4077072"/>
            <a:ext cx="741747" cy="107883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角丸四角形 9"/>
          <p:cNvSpPr/>
          <p:nvPr/>
        </p:nvSpPr>
        <p:spPr>
          <a:xfrm>
            <a:off x="8182512" y="1973269"/>
            <a:ext cx="746479" cy="83807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正方形/長方形 10"/>
          <p:cNvSpPr/>
          <p:nvPr/>
        </p:nvSpPr>
        <p:spPr>
          <a:xfrm>
            <a:off x="1834651" y="3159447"/>
            <a:ext cx="2016224" cy="38644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説明力はやや高い</a:t>
            </a:r>
            <a:endParaRPr kumimoji="1" lang="ja-JP" altLang="en-US" dirty="0"/>
          </a:p>
        </p:txBody>
      </p:sp>
      <p:sp>
        <p:nvSpPr>
          <p:cNvPr id="12" name="テキスト ボックス 11"/>
          <p:cNvSpPr txBox="1"/>
          <p:nvPr/>
        </p:nvSpPr>
        <p:spPr>
          <a:xfrm>
            <a:off x="6372200" y="3316590"/>
            <a:ext cx="255679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回帰式には意味がある</a:t>
            </a:r>
            <a:endParaRPr kumimoji="1" lang="ja-JP" altLang="en-US" dirty="0"/>
          </a:p>
        </p:txBody>
      </p:sp>
      <p:sp>
        <p:nvSpPr>
          <p:cNvPr id="13" name="テキスト ボックス 12"/>
          <p:cNvSpPr txBox="1"/>
          <p:nvPr/>
        </p:nvSpPr>
        <p:spPr>
          <a:xfrm>
            <a:off x="1834650" y="5561732"/>
            <a:ext cx="6049717"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2400" dirty="0" smtClean="0"/>
              <a:t>定数は</a:t>
            </a:r>
            <a:r>
              <a:rPr kumimoji="1" lang="en-US" altLang="ja-JP" sz="2400" dirty="0" smtClean="0"/>
              <a:t>5</a:t>
            </a:r>
            <a:r>
              <a:rPr kumimoji="1" lang="ja-JP" altLang="en-US" sz="2400" dirty="0" smtClean="0"/>
              <a:t>％で有意　係数は</a:t>
            </a:r>
            <a:r>
              <a:rPr kumimoji="1" lang="en-US" altLang="ja-JP" sz="2400" dirty="0" smtClean="0"/>
              <a:t>1</a:t>
            </a:r>
            <a:r>
              <a:rPr kumimoji="1" lang="ja-JP" altLang="en-US" sz="2400" dirty="0" smtClean="0"/>
              <a:t>％水準で有意</a:t>
            </a:r>
            <a:endParaRPr kumimoji="1" lang="en-US" altLang="ja-JP" sz="2400" dirty="0" smtClean="0"/>
          </a:p>
          <a:p>
            <a:r>
              <a:rPr kumimoji="1" lang="ja-JP" altLang="en-US" sz="2400" dirty="0" smtClean="0"/>
              <a:t>よって回帰式は　Ｙ＝</a:t>
            </a:r>
            <a:r>
              <a:rPr kumimoji="1" lang="en-US" altLang="ja-JP" sz="2400" dirty="0" smtClean="0"/>
              <a:t>0.5</a:t>
            </a:r>
            <a:r>
              <a:rPr kumimoji="1" lang="ja-JP" altLang="en-US" sz="2400" dirty="0" smtClean="0"/>
              <a:t>＋</a:t>
            </a:r>
            <a:r>
              <a:rPr kumimoji="1" lang="en-US" altLang="ja-JP" sz="2400" dirty="0" smtClean="0"/>
              <a:t>0.159</a:t>
            </a:r>
            <a:r>
              <a:rPr lang="en-US" altLang="ja-JP" sz="2400" dirty="0" smtClean="0"/>
              <a:t>x</a:t>
            </a:r>
            <a:r>
              <a:rPr lang="en-US" altLang="ja-JP" sz="2400" baseline="-25000" dirty="0" smtClean="0"/>
              <a:t>1</a:t>
            </a:r>
          </a:p>
          <a:p>
            <a:endParaRPr kumimoji="1" lang="ja-JP" altLang="en-US" sz="2400" baseline="-25000" dirty="0"/>
          </a:p>
        </p:txBody>
      </p:sp>
      <p:sp>
        <p:nvSpPr>
          <p:cNvPr id="14" name="日付プレースホルダー 13"/>
          <p:cNvSpPr>
            <a:spLocks noGrp="1"/>
          </p:cNvSpPr>
          <p:nvPr>
            <p:ph type="dt" sz="half" idx="10"/>
          </p:nvPr>
        </p:nvSpPr>
        <p:spPr/>
        <p:txBody>
          <a:bodyPr/>
          <a:lstStyle/>
          <a:p>
            <a:fld id="{D20CF182-C1FF-4FCF-BE44-0A0A78110D4E}" type="datetime1">
              <a:rPr kumimoji="1" lang="ja-JP" altLang="en-US" smtClean="0"/>
              <a:t>2013/12/18</a:t>
            </a:fld>
            <a:endParaRPr kumimoji="1" lang="ja-JP" altLang="en-US"/>
          </a:p>
        </p:txBody>
      </p:sp>
      <p:sp>
        <p:nvSpPr>
          <p:cNvPr id="15" name="スライド番号プレースホルダー 14"/>
          <p:cNvSpPr>
            <a:spLocks noGrp="1"/>
          </p:cNvSpPr>
          <p:nvPr>
            <p:ph type="sldNum" sz="quarter" idx="12"/>
          </p:nvPr>
        </p:nvSpPr>
        <p:spPr/>
        <p:txBody>
          <a:bodyPr/>
          <a:lstStyle/>
          <a:p>
            <a:fld id="{6C298445-82A3-4105-A96B-F08836EED490}" type="slidenum">
              <a:rPr kumimoji="1" lang="ja-JP" altLang="en-US" smtClean="0"/>
              <a:pPr/>
              <a:t>65</a:t>
            </a:fld>
            <a:endParaRPr kumimoji="1" lang="ja-JP" altLang="en-US"/>
          </a:p>
        </p:txBody>
      </p:sp>
    </p:spTree>
    <p:extLst>
      <p:ext uri="{BB962C8B-B14F-4D97-AF65-F5344CB8AC3E}">
        <p14:creationId xmlns:p14="http://schemas.microsoft.com/office/powerpoint/2010/main" val="41975119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1044034"/>
          </a:xfrm>
        </p:spPr>
        <p:txBody>
          <a:bodyPr/>
          <a:lstStyle/>
          <a:p>
            <a:r>
              <a:rPr kumimoji="1" lang="ja-JP" altLang="en-US" dirty="0" smtClean="0"/>
              <a:t>仮説</a:t>
            </a:r>
            <a:r>
              <a:rPr lang="ja-JP" altLang="en-US" dirty="0"/>
              <a:t>２</a:t>
            </a:r>
            <a:r>
              <a:rPr kumimoji="1" lang="ja-JP" altLang="en-US" dirty="0" smtClean="0"/>
              <a:t>系</a:t>
            </a:r>
            <a:r>
              <a:rPr lang="ja-JP" altLang="en-US" dirty="0"/>
              <a:t>２</a:t>
            </a:r>
            <a:r>
              <a:rPr kumimoji="1" lang="ja-JP" altLang="en-US" dirty="0" smtClean="0"/>
              <a:t>検証</a:t>
            </a:r>
            <a:endParaRPr kumimoji="1" lang="ja-JP" altLang="en-US" dirty="0"/>
          </a:p>
        </p:txBody>
      </p:sp>
      <p:sp>
        <p:nvSpPr>
          <p:cNvPr id="3" name="コンテンツ プレースホルダー 2"/>
          <p:cNvSpPr>
            <a:spLocks noGrp="1"/>
          </p:cNvSpPr>
          <p:nvPr>
            <p:ph idx="1"/>
          </p:nvPr>
        </p:nvSpPr>
        <p:spPr>
          <a:xfrm>
            <a:off x="390364" y="1268760"/>
            <a:ext cx="8075240" cy="532655"/>
          </a:xfrm>
        </p:spPr>
        <p:txBody>
          <a:bodyPr>
            <a:normAutofit/>
          </a:bodyPr>
          <a:lstStyle/>
          <a:p>
            <a:pPr marL="0" indent="0">
              <a:buNone/>
            </a:pPr>
            <a:r>
              <a:rPr lang="ja-JP" altLang="en-US" sz="2800" dirty="0" smtClean="0"/>
              <a:t>②関連性高い陳列</a:t>
            </a:r>
            <a:endParaRPr kumimoji="1" lang="ja-JP" altLang="en-US" sz="2800" dirty="0"/>
          </a:p>
        </p:txBody>
      </p:sp>
      <p:pic>
        <p:nvPicPr>
          <p:cNvPr id="7" name="図 6"/>
          <p:cNvPicPr/>
          <p:nvPr/>
        </p:nvPicPr>
        <p:blipFill>
          <a:blip r:embed="rId2">
            <a:extLst>
              <a:ext uri="{28A0092B-C50C-407E-A947-70E740481C1C}">
                <a14:useLocalDpi xmlns:a14="http://schemas.microsoft.com/office/drawing/2010/main" val="0"/>
              </a:ext>
            </a:extLst>
          </a:blip>
          <a:srcRect/>
          <a:stretch>
            <a:fillRect/>
          </a:stretch>
        </p:blipFill>
        <p:spPr bwMode="auto">
          <a:xfrm>
            <a:off x="251520" y="1772817"/>
            <a:ext cx="3960439" cy="1392269"/>
          </a:xfrm>
          <a:prstGeom prst="rect">
            <a:avLst/>
          </a:prstGeom>
          <a:noFill/>
          <a:ln>
            <a:noFill/>
          </a:ln>
        </p:spPr>
      </p:pic>
      <p:pic>
        <p:nvPicPr>
          <p:cNvPr id="8" name="図 7"/>
          <p:cNvPicPr/>
          <p:nvPr/>
        </p:nvPicPr>
        <p:blipFill>
          <a:blip r:embed="rId3">
            <a:extLst>
              <a:ext uri="{28A0092B-C50C-407E-A947-70E740481C1C}">
                <a14:useLocalDpi xmlns:a14="http://schemas.microsoft.com/office/drawing/2010/main" val="0"/>
              </a:ext>
            </a:extLst>
          </a:blip>
          <a:srcRect/>
          <a:stretch>
            <a:fillRect/>
          </a:stretch>
        </p:blipFill>
        <p:spPr bwMode="auto">
          <a:xfrm>
            <a:off x="4367937" y="1772817"/>
            <a:ext cx="4452535" cy="1551882"/>
          </a:xfrm>
          <a:prstGeom prst="rect">
            <a:avLst/>
          </a:prstGeom>
          <a:noFill/>
          <a:ln>
            <a:noFill/>
          </a:ln>
        </p:spPr>
      </p:pic>
      <p:pic>
        <p:nvPicPr>
          <p:cNvPr id="9" name="図 8"/>
          <p:cNvPicPr/>
          <p:nvPr/>
        </p:nvPicPr>
        <p:blipFill>
          <a:blip r:embed="rId4">
            <a:extLst>
              <a:ext uri="{28A0092B-C50C-407E-A947-70E740481C1C}">
                <a14:useLocalDpi xmlns:a14="http://schemas.microsoft.com/office/drawing/2010/main" val="0"/>
              </a:ext>
            </a:extLst>
          </a:blip>
          <a:srcRect/>
          <a:stretch>
            <a:fillRect/>
          </a:stretch>
        </p:blipFill>
        <p:spPr bwMode="auto">
          <a:xfrm>
            <a:off x="1403648" y="3645023"/>
            <a:ext cx="5928578" cy="1907597"/>
          </a:xfrm>
          <a:prstGeom prst="rect">
            <a:avLst/>
          </a:prstGeom>
          <a:noFill/>
          <a:ln>
            <a:noFill/>
          </a:ln>
        </p:spPr>
      </p:pic>
      <p:sp>
        <p:nvSpPr>
          <p:cNvPr id="10" name="角丸四角形 9"/>
          <p:cNvSpPr/>
          <p:nvPr/>
        </p:nvSpPr>
        <p:spPr>
          <a:xfrm>
            <a:off x="2231740" y="2060848"/>
            <a:ext cx="942158" cy="83687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角丸四角形 10"/>
          <p:cNvSpPr/>
          <p:nvPr/>
        </p:nvSpPr>
        <p:spPr>
          <a:xfrm>
            <a:off x="8076300" y="2050512"/>
            <a:ext cx="686991" cy="83687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角丸四角形 11"/>
          <p:cNvSpPr/>
          <p:nvPr/>
        </p:nvSpPr>
        <p:spPr>
          <a:xfrm>
            <a:off x="2987825" y="4293096"/>
            <a:ext cx="720080" cy="93610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角丸四角形 12"/>
          <p:cNvSpPr/>
          <p:nvPr/>
        </p:nvSpPr>
        <p:spPr>
          <a:xfrm>
            <a:off x="5508105" y="4077072"/>
            <a:ext cx="648072" cy="115212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13"/>
          <p:cNvSpPr/>
          <p:nvPr/>
        </p:nvSpPr>
        <p:spPr>
          <a:xfrm>
            <a:off x="1619673" y="3165086"/>
            <a:ext cx="2016224" cy="38644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説明力はやや高い</a:t>
            </a:r>
            <a:endParaRPr kumimoji="1" lang="ja-JP" altLang="en-US" dirty="0"/>
          </a:p>
        </p:txBody>
      </p:sp>
      <p:sp>
        <p:nvSpPr>
          <p:cNvPr id="15" name="テキスト ボックス 14"/>
          <p:cNvSpPr txBox="1"/>
          <p:nvPr/>
        </p:nvSpPr>
        <p:spPr>
          <a:xfrm>
            <a:off x="6372200" y="3316590"/>
            <a:ext cx="255679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回帰式には意味がある</a:t>
            </a:r>
            <a:endParaRPr kumimoji="1" lang="ja-JP" altLang="en-US" dirty="0"/>
          </a:p>
        </p:txBody>
      </p:sp>
      <p:sp>
        <p:nvSpPr>
          <p:cNvPr id="17" name="テキスト ボックス 16"/>
          <p:cNvSpPr txBox="1"/>
          <p:nvPr/>
        </p:nvSpPr>
        <p:spPr>
          <a:xfrm>
            <a:off x="1834650" y="5561732"/>
            <a:ext cx="6049717"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2400" dirty="0" smtClean="0"/>
              <a:t>定数は非有意　係数は</a:t>
            </a:r>
            <a:r>
              <a:rPr kumimoji="1" lang="en-US" altLang="ja-JP" sz="2400" dirty="0" smtClean="0"/>
              <a:t>1</a:t>
            </a:r>
            <a:r>
              <a:rPr kumimoji="1" lang="ja-JP" altLang="en-US" sz="2400" dirty="0" smtClean="0"/>
              <a:t>％水準で有意</a:t>
            </a:r>
            <a:endParaRPr kumimoji="1" lang="en-US" altLang="ja-JP" sz="2400" dirty="0" smtClean="0"/>
          </a:p>
          <a:p>
            <a:r>
              <a:rPr kumimoji="1" lang="ja-JP" altLang="en-US" sz="2400" dirty="0" smtClean="0"/>
              <a:t>よって回帰式は　Ｙ＝</a:t>
            </a:r>
            <a:r>
              <a:rPr kumimoji="1" lang="en-US" altLang="ja-JP" sz="2400" dirty="0" smtClean="0"/>
              <a:t>0.265</a:t>
            </a:r>
            <a:r>
              <a:rPr kumimoji="1" lang="ja-JP" altLang="en-US" sz="2400" dirty="0" smtClean="0"/>
              <a:t>＋</a:t>
            </a:r>
            <a:r>
              <a:rPr kumimoji="1" lang="en-US" altLang="ja-JP" sz="2400" dirty="0" smtClean="0"/>
              <a:t>0.168</a:t>
            </a:r>
            <a:r>
              <a:rPr lang="en-US" altLang="ja-JP" sz="2400" dirty="0" smtClean="0"/>
              <a:t>x</a:t>
            </a:r>
            <a:r>
              <a:rPr lang="en-US" altLang="ja-JP" sz="2400" baseline="-25000" dirty="0" smtClean="0"/>
              <a:t>1</a:t>
            </a:r>
          </a:p>
          <a:p>
            <a:endParaRPr kumimoji="1" lang="ja-JP" altLang="en-US" sz="2400" baseline="-25000" dirty="0"/>
          </a:p>
        </p:txBody>
      </p:sp>
      <p:sp>
        <p:nvSpPr>
          <p:cNvPr id="4" name="日付プレースホルダー 3"/>
          <p:cNvSpPr>
            <a:spLocks noGrp="1"/>
          </p:cNvSpPr>
          <p:nvPr>
            <p:ph type="dt" sz="half" idx="10"/>
          </p:nvPr>
        </p:nvSpPr>
        <p:spPr/>
        <p:txBody>
          <a:bodyPr/>
          <a:lstStyle/>
          <a:p>
            <a:fld id="{869FBDDD-34DB-428E-878C-F78958DA5ECE}"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66</a:t>
            </a:fld>
            <a:endParaRPr kumimoji="1" lang="ja-JP" altLang="en-US"/>
          </a:p>
        </p:txBody>
      </p:sp>
    </p:spTree>
    <p:extLst>
      <p:ext uri="{BB962C8B-B14F-4D97-AF65-F5344CB8AC3E}">
        <p14:creationId xmlns:p14="http://schemas.microsoft.com/office/powerpoint/2010/main" val="14459587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972026"/>
          </a:xfrm>
        </p:spPr>
        <p:txBody>
          <a:bodyPr/>
          <a:lstStyle/>
          <a:p>
            <a:r>
              <a:rPr kumimoji="1" lang="ja-JP" altLang="en-US" dirty="0" smtClean="0"/>
              <a:t>仮説</a:t>
            </a:r>
            <a:r>
              <a:rPr lang="ja-JP" altLang="en-US" dirty="0"/>
              <a:t>２</a:t>
            </a:r>
            <a:r>
              <a:rPr kumimoji="1" lang="ja-JP" altLang="en-US" dirty="0" smtClean="0"/>
              <a:t>系</a:t>
            </a:r>
            <a:r>
              <a:rPr lang="ja-JP" altLang="en-US" dirty="0"/>
              <a:t>２</a:t>
            </a:r>
            <a:r>
              <a:rPr kumimoji="1" lang="ja-JP" altLang="en-US" dirty="0" smtClean="0"/>
              <a:t>検証</a:t>
            </a:r>
            <a:endParaRPr kumimoji="1" lang="ja-JP" altLang="en-US" dirty="0"/>
          </a:p>
        </p:txBody>
      </p:sp>
      <p:sp>
        <p:nvSpPr>
          <p:cNvPr id="3" name="コンテンツ プレースホルダー 2"/>
          <p:cNvSpPr>
            <a:spLocks noGrp="1"/>
          </p:cNvSpPr>
          <p:nvPr>
            <p:ph idx="1"/>
          </p:nvPr>
        </p:nvSpPr>
        <p:spPr>
          <a:xfrm>
            <a:off x="492907" y="1268760"/>
            <a:ext cx="8075240" cy="532655"/>
          </a:xfrm>
        </p:spPr>
        <p:txBody>
          <a:bodyPr>
            <a:normAutofit/>
          </a:bodyPr>
          <a:lstStyle/>
          <a:p>
            <a:pPr marL="0" indent="0">
              <a:buNone/>
            </a:pPr>
            <a:r>
              <a:rPr lang="ja-JP" altLang="en-US" sz="2800" dirty="0" smtClean="0"/>
              <a:t>③関連性の低い陳列</a:t>
            </a:r>
            <a:endParaRPr kumimoji="1" lang="ja-JP" altLang="en-US" sz="2800" dirty="0"/>
          </a:p>
        </p:txBody>
      </p:sp>
      <p:pic>
        <p:nvPicPr>
          <p:cNvPr id="7" name="図 6"/>
          <p:cNvPicPr/>
          <p:nvPr/>
        </p:nvPicPr>
        <p:blipFill>
          <a:blip r:embed="rId2">
            <a:extLst>
              <a:ext uri="{28A0092B-C50C-407E-A947-70E740481C1C}">
                <a14:useLocalDpi xmlns:a14="http://schemas.microsoft.com/office/drawing/2010/main" val="0"/>
              </a:ext>
            </a:extLst>
          </a:blip>
          <a:srcRect/>
          <a:stretch>
            <a:fillRect/>
          </a:stretch>
        </p:blipFill>
        <p:spPr bwMode="auto">
          <a:xfrm>
            <a:off x="251521" y="1700809"/>
            <a:ext cx="4077264" cy="1610802"/>
          </a:xfrm>
          <a:prstGeom prst="rect">
            <a:avLst/>
          </a:prstGeom>
          <a:noFill/>
          <a:ln>
            <a:noFill/>
          </a:ln>
        </p:spPr>
      </p:pic>
      <p:pic>
        <p:nvPicPr>
          <p:cNvPr id="8" name="図 7"/>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772816"/>
            <a:ext cx="4466711" cy="1638287"/>
          </a:xfrm>
          <a:prstGeom prst="rect">
            <a:avLst/>
          </a:prstGeom>
          <a:noFill/>
          <a:ln>
            <a:noFill/>
          </a:ln>
        </p:spPr>
      </p:pic>
      <p:pic>
        <p:nvPicPr>
          <p:cNvPr id="9" name="図 8"/>
          <p:cNvPicPr/>
          <p:nvPr/>
        </p:nvPicPr>
        <p:blipFill>
          <a:blip r:embed="rId4">
            <a:extLst>
              <a:ext uri="{28A0092B-C50C-407E-A947-70E740481C1C}">
                <a14:useLocalDpi xmlns:a14="http://schemas.microsoft.com/office/drawing/2010/main" val="0"/>
              </a:ext>
            </a:extLst>
          </a:blip>
          <a:srcRect/>
          <a:stretch>
            <a:fillRect/>
          </a:stretch>
        </p:blipFill>
        <p:spPr bwMode="auto">
          <a:xfrm>
            <a:off x="1331640" y="3789040"/>
            <a:ext cx="6048672" cy="1800200"/>
          </a:xfrm>
          <a:prstGeom prst="rect">
            <a:avLst/>
          </a:prstGeom>
          <a:noFill/>
          <a:ln>
            <a:noFill/>
          </a:ln>
        </p:spPr>
      </p:pic>
      <p:sp>
        <p:nvSpPr>
          <p:cNvPr id="10" name="角丸四角形 9"/>
          <p:cNvSpPr/>
          <p:nvPr/>
        </p:nvSpPr>
        <p:spPr>
          <a:xfrm>
            <a:off x="2230091" y="2129114"/>
            <a:ext cx="1081770" cy="79583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角丸四角形 10"/>
          <p:cNvSpPr/>
          <p:nvPr/>
        </p:nvSpPr>
        <p:spPr>
          <a:xfrm>
            <a:off x="8100393" y="2110166"/>
            <a:ext cx="648072" cy="79208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角丸四角形 11"/>
          <p:cNvSpPr/>
          <p:nvPr/>
        </p:nvSpPr>
        <p:spPr>
          <a:xfrm>
            <a:off x="2843808" y="4437112"/>
            <a:ext cx="792089" cy="82809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角丸四角形 12"/>
          <p:cNvSpPr/>
          <p:nvPr/>
        </p:nvSpPr>
        <p:spPr>
          <a:xfrm>
            <a:off x="5508105" y="4149080"/>
            <a:ext cx="648072" cy="111612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13"/>
          <p:cNvSpPr/>
          <p:nvPr/>
        </p:nvSpPr>
        <p:spPr>
          <a:xfrm>
            <a:off x="1619673" y="3311610"/>
            <a:ext cx="2016224" cy="38644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説明力はやや高い</a:t>
            </a:r>
            <a:endParaRPr kumimoji="1" lang="ja-JP" altLang="en-US" dirty="0"/>
          </a:p>
        </p:txBody>
      </p:sp>
      <p:sp>
        <p:nvSpPr>
          <p:cNvPr id="15" name="テキスト ボックス 14"/>
          <p:cNvSpPr txBox="1"/>
          <p:nvPr/>
        </p:nvSpPr>
        <p:spPr>
          <a:xfrm>
            <a:off x="6381364" y="3565079"/>
            <a:ext cx="255679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回帰式には意味がある</a:t>
            </a:r>
            <a:endParaRPr kumimoji="1" lang="ja-JP" altLang="en-US" dirty="0"/>
          </a:p>
        </p:txBody>
      </p:sp>
      <p:sp>
        <p:nvSpPr>
          <p:cNvPr id="17" name="テキスト ボックス 16"/>
          <p:cNvSpPr txBox="1"/>
          <p:nvPr/>
        </p:nvSpPr>
        <p:spPr>
          <a:xfrm>
            <a:off x="1834650" y="5561732"/>
            <a:ext cx="6049717"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2400" dirty="0" smtClean="0"/>
              <a:t>定数は非有意　係数は</a:t>
            </a:r>
            <a:r>
              <a:rPr kumimoji="1" lang="en-US" altLang="ja-JP" sz="2400" dirty="0" smtClean="0"/>
              <a:t>1%</a:t>
            </a:r>
            <a:r>
              <a:rPr kumimoji="1" lang="ja-JP" altLang="en-US" sz="2400" dirty="0" smtClean="0"/>
              <a:t>水準で有意</a:t>
            </a:r>
            <a:endParaRPr kumimoji="1" lang="en-US" altLang="ja-JP" sz="2400" dirty="0" smtClean="0"/>
          </a:p>
          <a:p>
            <a:r>
              <a:rPr kumimoji="1" lang="ja-JP" altLang="en-US" sz="2400" dirty="0" smtClean="0"/>
              <a:t>よって回帰式は　Ｙ＝</a:t>
            </a:r>
            <a:r>
              <a:rPr kumimoji="1" lang="en-US" altLang="ja-JP" sz="2400" dirty="0" smtClean="0"/>
              <a:t>0.26</a:t>
            </a:r>
            <a:r>
              <a:rPr kumimoji="1" lang="ja-JP" altLang="en-US" sz="2400" dirty="0" smtClean="0"/>
              <a:t>＋</a:t>
            </a:r>
            <a:r>
              <a:rPr lang="en-US" altLang="ja-JP" sz="2400" dirty="0" smtClean="0"/>
              <a:t>0.174x</a:t>
            </a:r>
            <a:r>
              <a:rPr lang="en-US" altLang="ja-JP" sz="2400" baseline="-25000" dirty="0" smtClean="0"/>
              <a:t>1</a:t>
            </a:r>
          </a:p>
          <a:p>
            <a:endParaRPr kumimoji="1" lang="ja-JP" altLang="en-US" sz="2400" baseline="-25000" dirty="0"/>
          </a:p>
        </p:txBody>
      </p:sp>
      <p:sp>
        <p:nvSpPr>
          <p:cNvPr id="4" name="日付プレースホルダー 3"/>
          <p:cNvSpPr>
            <a:spLocks noGrp="1"/>
          </p:cNvSpPr>
          <p:nvPr>
            <p:ph type="dt" sz="half" idx="10"/>
          </p:nvPr>
        </p:nvSpPr>
        <p:spPr/>
        <p:txBody>
          <a:bodyPr/>
          <a:lstStyle/>
          <a:p>
            <a:fld id="{353888EB-49BC-4397-8890-021EA9D986D9}"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67</a:t>
            </a:fld>
            <a:endParaRPr kumimoji="1" lang="ja-JP" altLang="en-US"/>
          </a:p>
        </p:txBody>
      </p:sp>
    </p:spTree>
    <p:extLst>
      <p:ext uri="{BB962C8B-B14F-4D97-AF65-F5344CB8AC3E}">
        <p14:creationId xmlns:p14="http://schemas.microsoft.com/office/powerpoint/2010/main" val="24901464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06090"/>
          </a:xfrm>
        </p:spPr>
        <p:txBody>
          <a:bodyPr>
            <a:normAutofit/>
          </a:bodyPr>
          <a:lstStyle/>
          <a:p>
            <a:r>
              <a:rPr kumimoji="1" lang="ja-JP" altLang="en-US" dirty="0" smtClean="0"/>
              <a:t>仮説</a:t>
            </a:r>
            <a:r>
              <a:rPr lang="ja-JP" altLang="en-US" dirty="0"/>
              <a:t>２</a:t>
            </a:r>
            <a:r>
              <a:rPr kumimoji="1" lang="ja-JP" altLang="en-US" dirty="0" smtClean="0"/>
              <a:t>系</a:t>
            </a:r>
            <a:r>
              <a:rPr lang="ja-JP" altLang="en-US" dirty="0"/>
              <a:t>２</a:t>
            </a:r>
            <a:r>
              <a:rPr lang="ja-JP" altLang="en-US" dirty="0" smtClean="0"/>
              <a:t>検証</a:t>
            </a:r>
            <a:r>
              <a:rPr kumimoji="1" lang="ja-JP" altLang="en-US" dirty="0" smtClean="0"/>
              <a:t>結果</a:t>
            </a:r>
            <a:endParaRPr kumimoji="1" lang="ja-JP" altLang="en-US" dirty="0"/>
          </a:p>
        </p:txBody>
      </p:sp>
      <p:sp>
        <p:nvSpPr>
          <p:cNvPr id="3" name="コンテンツ プレースホルダー 2"/>
          <p:cNvSpPr>
            <a:spLocks noGrp="1"/>
          </p:cNvSpPr>
          <p:nvPr>
            <p:ph idx="1"/>
          </p:nvPr>
        </p:nvSpPr>
        <p:spPr>
          <a:xfrm>
            <a:off x="395536" y="4941168"/>
            <a:ext cx="8208912" cy="1584176"/>
          </a:xfrm>
          <a:ln w="57150">
            <a:prstDash val="dashDot"/>
          </a:ln>
        </p:spPr>
        <p:style>
          <a:lnRef idx="2">
            <a:schemeClr val="accent2"/>
          </a:lnRef>
          <a:fillRef idx="1">
            <a:schemeClr val="lt1"/>
          </a:fillRef>
          <a:effectRef idx="0">
            <a:schemeClr val="accent2"/>
          </a:effectRef>
          <a:fontRef idx="minor">
            <a:schemeClr val="dk1"/>
          </a:fontRef>
        </p:style>
        <p:txBody>
          <a:bodyPr>
            <a:normAutofit fontScale="92500"/>
          </a:bodyPr>
          <a:lstStyle/>
          <a:p>
            <a:pPr marL="0" indent="0">
              <a:buNone/>
            </a:pPr>
            <a:r>
              <a:rPr lang="ja-JP" altLang="en-US" sz="2800" dirty="0"/>
              <a:t>購買に対する肯定的感情は店舗内行動</a:t>
            </a:r>
            <a:r>
              <a:rPr lang="ja-JP" altLang="en-US" sz="2800" dirty="0" smtClean="0"/>
              <a:t>に影響を与える</a:t>
            </a:r>
            <a:endParaRPr lang="ja-JP" altLang="en-US" sz="2800" dirty="0"/>
          </a:p>
          <a:p>
            <a:pPr marL="0" indent="0">
              <a:buNone/>
            </a:pPr>
            <a:r>
              <a:rPr kumimoji="1" lang="ja-JP" altLang="en-US" sz="4000" dirty="0" smtClean="0"/>
              <a:t>　　　　仮説</a:t>
            </a:r>
            <a:r>
              <a:rPr kumimoji="1" lang="en-US" altLang="ja-JP" sz="4000" dirty="0" smtClean="0"/>
              <a:t>2</a:t>
            </a:r>
            <a:r>
              <a:rPr kumimoji="1" lang="ja-JP" altLang="en-US" sz="4000" dirty="0" smtClean="0"/>
              <a:t>系</a:t>
            </a:r>
            <a:r>
              <a:rPr kumimoji="1" lang="en-US" altLang="ja-JP" sz="4000" dirty="0" smtClean="0"/>
              <a:t>2</a:t>
            </a:r>
            <a:r>
              <a:rPr kumimoji="1" lang="ja-JP" altLang="en-US" sz="4000" dirty="0" smtClean="0"/>
              <a:t>は支持</a:t>
            </a:r>
            <a:endParaRPr kumimoji="1" lang="ja-JP" altLang="en-US" sz="4000" dirty="0"/>
          </a:p>
        </p:txBody>
      </p:sp>
      <p:sp>
        <p:nvSpPr>
          <p:cNvPr id="4" name="テキスト ボックス 3"/>
          <p:cNvSpPr txBox="1"/>
          <p:nvPr/>
        </p:nvSpPr>
        <p:spPr>
          <a:xfrm>
            <a:off x="539552" y="1037927"/>
            <a:ext cx="3096344" cy="461665"/>
          </a:xfrm>
          <a:prstGeom prst="rect">
            <a:avLst/>
          </a:prstGeom>
          <a:noFill/>
        </p:spPr>
        <p:txBody>
          <a:bodyPr wrap="square" rtlCol="0">
            <a:spAutoFit/>
          </a:bodyPr>
          <a:lstStyle/>
          <a:p>
            <a:r>
              <a:rPr kumimoji="1" lang="ja-JP" altLang="en-US" sz="2400" dirty="0" smtClean="0"/>
              <a:t>回帰式まとめ</a:t>
            </a:r>
            <a:endParaRPr kumimoji="1" lang="ja-JP" altLang="en-US" sz="2400" dirty="0"/>
          </a:p>
        </p:txBody>
      </p:sp>
      <p:sp>
        <p:nvSpPr>
          <p:cNvPr id="5" name="右矢印 4"/>
          <p:cNvSpPr/>
          <p:nvPr/>
        </p:nvSpPr>
        <p:spPr>
          <a:xfrm>
            <a:off x="539552" y="5445224"/>
            <a:ext cx="1152128" cy="79208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graphicFrame>
        <p:nvGraphicFramePr>
          <p:cNvPr id="7" name="表 6"/>
          <p:cNvGraphicFramePr>
            <a:graphicFrameLocks noGrp="1"/>
          </p:cNvGraphicFramePr>
          <p:nvPr>
            <p:extLst>
              <p:ext uri="{D42A27DB-BD31-4B8C-83A1-F6EECF244321}">
                <p14:modId xmlns:p14="http://schemas.microsoft.com/office/powerpoint/2010/main" val="345213176"/>
              </p:ext>
            </p:extLst>
          </p:nvPr>
        </p:nvGraphicFramePr>
        <p:xfrm>
          <a:off x="179512" y="1700808"/>
          <a:ext cx="8640960" cy="3085387"/>
        </p:xfrm>
        <a:graphic>
          <a:graphicData uri="http://schemas.openxmlformats.org/drawingml/2006/table">
            <a:tbl>
              <a:tblPr bandRow="1">
                <a:tableStyleId>{93296810-A885-4BE3-A3E7-6D5BEEA58F35}</a:tableStyleId>
              </a:tblPr>
              <a:tblGrid>
                <a:gridCol w="1742594"/>
                <a:gridCol w="1425758"/>
                <a:gridCol w="1459230"/>
                <a:gridCol w="1361860"/>
                <a:gridCol w="2651518"/>
              </a:tblGrid>
              <a:tr h="492214">
                <a:tc>
                  <a:txBody>
                    <a:bodyPr/>
                    <a:lstStyle/>
                    <a:p>
                      <a:endParaRPr kumimoji="1" lang="ja-JP" altLang="en-US" dirty="0"/>
                    </a:p>
                  </a:txBody>
                  <a:tcPr/>
                </a:tc>
                <a:tc>
                  <a:txBody>
                    <a:bodyPr/>
                    <a:lstStyle/>
                    <a:p>
                      <a:pPr algn="ctr"/>
                      <a:r>
                        <a:rPr kumimoji="1" lang="ja-JP" altLang="en-US" dirty="0" smtClean="0"/>
                        <a:t>調整済みＲ二乗</a:t>
                      </a:r>
                      <a:endParaRPr kumimoji="1" lang="ja-JP" altLang="en-US" dirty="0"/>
                    </a:p>
                  </a:txBody>
                  <a:tcPr/>
                </a:tc>
                <a:tc>
                  <a:txBody>
                    <a:bodyPr/>
                    <a:lstStyle/>
                    <a:p>
                      <a:pPr algn="ctr"/>
                      <a:r>
                        <a:rPr kumimoji="1" lang="ja-JP" altLang="en-US" dirty="0" smtClean="0"/>
                        <a:t>Ｆ値</a:t>
                      </a:r>
                      <a:endParaRPr kumimoji="1" lang="ja-JP" altLang="en-US" dirty="0"/>
                    </a:p>
                  </a:txBody>
                  <a:tcPr/>
                </a:tc>
                <a:tc>
                  <a:txBody>
                    <a:bodyPr/>
                    <a:lstStyle/>
                    <a:p>
                      <a:pPr algn="ctr"/>
                      <a:r>
                        <a:rPr kumimoji="1" lang="ja-JP" altLang="en-US" dirty="0" smtClean="0"/>
                        <a:t>回帰係数</a:t>
                      </a:r>
                      <a:endParaRPr kumimoji="1" lang="ja-JP" altLang="en-US" dirty="0"/>
                    </a:p>
                  </a:txBody>
                  <a:tcPr/>
                </a:tc>
                <a:tc>
                  <a:txBody>
                    <a:bodyPr/>
                    <a:lstStyle/>
                    <a:p>
                      <a:pPr algn="ctr"/>
                      <a:r>
                        <a:rPr kumimoji="1" lang="ja-JP" altLang="en-US" dirty="0" smtClean="0"/>
                        <a:t>回帰式</a:t>
                      </a:r>
                      <a:endParaRPr kumimoji="1" lang="ja-JP" altLang="en-US" dirty="0"/>
                    </a:p>
                  </a:txBody>
                  <a:tcPr/>
                </a:tc>
              </a:tr>
              <a:tr h="755097">
                <a:tc>
                  <a:txBody>
                    <a:bodyPr/>
                    <a:lstStyle/>
                    <a:p>
                      <a:pPr algn="ctr"/>
                      <a:r>
                        <a:rPr kumimoji="1" lang="ja-JP" altLang="en-US" dirty="0" smtClean="0"/>
                        <a:t>既存陳列</a:t>
                      </a:r>
                      <a:endParaRPr kumimoji="1" lang="ja-JP" altLang="en-US" dirty="0"/>
                    </a:p>
                  </a:txBody>
                  <a:tcPr/>
                </a:tc>
                <a:tc>
                  <a:txBody>
                    <a:bodyPr/>
                    <a:lstStyle/>
                    <a:p>
                      <a:pPr algn="ctr"/>
                      <a:r>
                        <a:rPr kumimoji="1" lang="ja-JP" altLang="en-US" sz="2000" dirty="0" smtClean="0"/>
                        <a:t>０．５２９</a:t>
                      </a:r>
                      <a:endParaRPr kumimoji="1" lang="ja-JP" altLang="en-US" sz="2000" dirty="0"/>
                    </a:p>
                  </a:txBody>
                  <a:tcPr/>
                </a:tc>
                <a:tc>
                  <a:txBody>
                    <a:bodyPr/>
                    <a:lstStyle/>
                    <a:p>
                      <a:pPr algn="ctr"/>
                      <a:r>
                        <a:rPr kumimoji="1" lang="ja-JP" altLang="en-US" sz="2000" dirty="0" smtClean="0"/>
                        <a:t>１１４．６３８</a:t>
                      </a:r>
                      <a:endParaRPr kumimoji="1" lang="en-US" altLang="ja-JP" sz="2000" dirty="0" smtClean="0"/>
                    </a:p>
                    <a:p>
                      <a:pPr algn="ctr"/>
                      <a:endParaRPr kumimoji="1" lang="ja-JP" altLang="en-US" sz="2000" dirty="0"/>
                    </a:p>
                  </a:txBody>
                  <a:tcPr/>
                </a:tc>
                <a:tc>
                  <a:txBody>
                    <a:bodyPr/>
                    <a:lstStyle/>
                    <a:p>
                      <a:pPr algn="ctr"/>
                      <a:r>
                        <a:rPr kumimoji="1" lang="ja-JP" altLang="en-US" sz="2000" dirty="0" smtClean="0"/>
                        <a:t>０．１５９</a:t>
                      </a:r>
                      <a:endParaRPr kumimoji="1" lang="ja-JP" altLang="en-US" sz="2000" dirty="0"/>
                    </a:p>
                  </a:txBody>
                  <a:tcPr/>
                </a:tc>
                <a:tc>
                  <a:txBody>
                    <a:bodyPr/>
                    <a:lstStyle/>
                    <a:p>
                      <a:pPr algn="ctr"/>
                      <a:r>
                        <a:rPr kumimoji="1" lang="ja-JP" altLang="en-US" sz="2000" dirty="0" smtClean="0"/>
                        <a:t>Ｙ＝</a:t>
                      </a:r>
                      <a:r>
                        <a:rPr kumimoji="1" lang="en-US" altLang="ja-JP" sz="2000" dirty="0" smtClean="0"/>
                        <a:t>0.5</a:t>
                      </a:r>
                      <a:r>
                        <a:rPr kumimoji="1" lang="ja-JP" altLang="en-US" sz="2000" dirty="0" smtClean="0"/>
                        <a:t>＋</a:t>
                      </a:r>
                      <a:r>
                        <a:rPr kumimoji="1" lang="en-US" altLang="ja-JP" sz="2000" dirty="0" smtClean="0"/>
                        <a:t>0.159</a:t>
                      </a:r>
                      <a:r>
                        <a:rPr lang="en-US" altLang="ja-JP" sz="2000" dirty="0" smtClean="0"/>
                        <a:t>x</a:t>
                      </a:r>
                      <a:r>
                        <a:rPr lang="en-US" altLang="ja-JP" sz="2000" baseline="-25000" dirty="0" smtClean="0"/>
                        <a:t>1</a:t>
                      </a:r>
                    </a:p>
                    <a:p>
                      <a:pPr algn="ctr"/>
                      <a:endParaRPr kumimoji="1" lang="ja-JP" altLang="en-US" sz="2000" dirty="0"/>
                    </a:p>
                  </a:txBody>
                  <a:tcPr/>
                </a:tc>
              </a:tr>
              <a:tr h="845105">
                <a:tc>
                  <a:txBody>
                    <a:bodyPr/>
                    <a:lstStyle/>
                    <a:p>
                      <a:pPr algn="ctr"/>
                      <a:r>
                        <a:rPr kumimoji="1" lang="ja-JP" altLang="en-US" dirty="0" smtClean="0"/>
                        <a:t>関連性の高い陳列</a:t>
                      </a:r>
                      <a:endParaRPr kumimoji="1" lang="en-US" altLang="ja-JP" dirty="0" smtClean="0"/>
                    </a:p>
                  </a:txBody>
                  <a:tcPr/>
                </a:tc>
                <a:tc>
                  <a:txBody>
                    <a:bodyPr/>
                    <a:lstStyle/>
                    <a:p>
                      <a:pPr algn="ctr"/>
                      <a:r>
                        <a:rPr kumimoji="1" lang="ja-JP" altLang="en-US" sz="2000" dirty="0" smtClean="0"/>
                        <a:t>０．５２２</a:t>
                      </a:r>
                      <a:endParaRPr kumimoji="1" lang="ja-JP" altLang="en-US" sz="2000" dirty="0"/>
                    </a:p>
                  </a:txBody>
                  <a:tcPr/>
                </a:tc>
                <a:tc>
                  <a:txBody>
                    <a:bodyPr/>
                    <a:lstStyle/>
                    <a:p>
                      <a:pPr algn="ctr"/>
                      <a:r>
                        <a:rPr kumimoji="1" lang="ja-JP" altLang="en-US" sz="2000" dirty="0" smtClean="0"/>
                        <a:t>１１１．３７９</a:t>
                      </a:r>
                      <a:endParaRPr kumimoji="1" lang="ja-JP" altLang="en-US" sz="2000" dirty="0"/>
                    </a:p>
                  </a:txBody>
                  <a:tcPr/>
                </a:tc>
                <a:tc>
                  <a:txBody>
                    <a:bodyPr/>
                    <a:lstStyle/>
                    <a:p>
                      <a:pPr algn="ctr"/>
                      <a:r>
                        <a:rPr kumimoji="1" lang="ja-JP" altLang="en-US" sz="2000" dirty="0" smtClean="0"/>
                        <a:t>０．１６８</a:t>
                      </a:r>
                      <a:endParaRPr kumimoji="1" lang="ja-JP" alt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Ｙ＝</a:t>
                      </a:r>
                      <a:r>
                        <a:rPr kumimoji="1" lang="en-US" altLang="ja-JP" sz="2000" dirty="0" smtClean="0"/>
                        <a:t>0.265</a:t>
                      </a:r>
                      <a:r>
                        <a:rPr kumimoji="1" lang="ja-JP" altLang="en-US" sz="2000" dirty="0" smtClean="0"/>
                        <a:t>＋</a:t>
                      </a:r>
                      <a:r>
                        <a:rPr kumimoji="1" lang="en-US" altLang="ja-JP" sz="2000" dirty="0" smtClean="0"/>
                        <a:t>0.168</a:t>
                      </a:r>
                      <a:r>
                        <a:rPr lang="en-US" altLang="ja-JP" sz="2000" dirty="0" smtClean="0"/>
                        <a:t>x</a:t>
                      </a:r>
                      <a:r>
                        <a:rPr lang="en-US" altLang="ja-JP" sz="2000" baseline="-25000" dirty="0" smtClean="0"/>
                        <a:t>1</a:t>
                      </a:r>
                    </a:p>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2000" baseline="-25000" dirty="0" smtClean="0"/>
                        <a:t>（定数は非有意）</a:t>
                      </a:r>
                      <a:endParaRPr lang="en-US" altLang="ja-JP" sz="2000" baseline="-25000" dirty="0" smtClean="0"/>
                    </a:p>
                  </a:txBody>
                  <a:tcPr/>
                </a:tc>
              </a:tr>
              <a:tr h="845105">
                <a:tc>
                  <a:txBody>
                    <a:bodyPr/>
                    <a:lstStyle/>
                    <a:p>
                      <a:pPr algn="ctr"/>
                      <a:r>
                        <a:rPr kumimoji="1" lang="ja-JP" altLang="en-US" dirty="0" smtClean="0"/>
                        <a:t>関連性の低い陳列</a:t>
                      </a:r>
                      <a:endParaRPr kumimoji="1" lang="ja-JP" altLang="en-US" dirty="0"/>
                    </a:p>
                  </a:txBody>
                  <a:tcPr/>
                </a:tc>
                <a:tc>
                  <a:txBody>
                    <a:bodyPr/>
                    <a:lstStyle/>
                    <a:p>
                      <a:pPr algn="ctr"/>
                      <a:r>
                        <a:rPr kumimoji="1" lang="ja-JP" altLang="en-US" sz="2000" dirty="0" smtClean="0"/>
                        <a:t>０．５３１</a:t>
                      </a:r>
                      <a:endParaRPr kumimoji="1" lang="ja-JP" altLang="en-US" sz="2000" dirty="0"/>
                    </a:p>
                  </a:txBody>
                  <a:tcPr/>
                </a:tc>
                <a:tc>
                  <a:txBody>
                    <a:bodyPr/>
                    <a:lstStyle/>
                    <a:p>
                      <a:pPr algn="ctr"/>
                      <a:r>
                        <a:rPr kumimoji="1" lang="ja-JP" altLang="en-US" sz="2000" dirty="0" smtClean="0"/>
                        <a:t>１１５．４７１</a:t>
                      </a:r>
                      <a:endParaRPr kumimoji="1" lang="ja-JP" altLang="en-US" sz="2000" dirty="0"/>
                    </a:p>
                  </a:txBody>
                  <a:tcPr/>
                </a:tc>
                <a:tc>
                  <a:txBody>
                    <a:bodyPr/>
                    <a:lstStyle/>
                    <a:p>
                      <a:pPr algn="ctr"/>
                      <a:r>
                        <a:rPr kumimoji="1" lang="ja-JP" altLang="en-US" sz="2000" dirty="0" smtClean="0"/>
                        <a:t>０．１７４</a:t>
                      </a:r>
                      <a:endParaRPr kumimoji="1" lang="ja-JP" alt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Ｙ＝</a:t>
                      </a:r>
                      <a:r>
                        <a:rPr kumimoji="1" lang="en-US" altLang="ja-JP" sz="2000" dirty="0" smtClean="0"/>
                        <a:t>0.26</a:t>
                      </a:r>
                      <a:r>
                        <a:rPr lang="ja-JP" altLang="en-US" sz="2000" dirty="0" smtClean="0"/>
                        <a:t>＋</a:t>
                      </a:r>
                      <a:r>
                        <a:rPr lang="en-US" altLang="ja-JP" sz="2000" dirty="0" smtClean="0"/>
                        <a:t>0.174x</a:t>
                      </a:r>
                      <a:r>
                        <a:rPr lang="en-US" altLang="ja-JP" sz="2000" baseline="-25000" dirty="0" smtClean="0"/>
                        <a:t>1</a:t>
                      </a:r>
                    </a:p>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2000" baseline="-25000" dirty="0" smtClean="0"/>
                        <a:t>（定数は非有意）</a:t>
                      </a:r>
                      <a:endParaRPr lang="en-US" altLang="ja-JP" sz="2000" baseline="-25000" dirty="0" smtClean="0"/>
                    </a:p>
                  </a:txBody>
                  <a:tcPr/>
                </a:tc>
              </a:tr>
            </a:tbl>
          </a:graphicData>
        </a:graphic>
      </p:graphicFrame>
      <p:sp>
        <p:nvSpPr>
          <p:cNvPr id="6" name="日付プレースホルダー 5"/>
          <p:cNvSpPr>
            <a:spLocks noGrp="1"/>
          </p:cNvSpPr>
          <p:nvPr>
            <p:ph type="dt" sz="half" idx="10"/>
          </p:nvPr>
        </p:nvSpPr>
        <p:spPr/>
        <p:txBody>
          <a:bodyPr/>
          <a:lstStyle/>
          <a:p>
            <a:fld id="{A5BDABF2-A8E8-46DD-8D94-9F4C5B5907EF}" type="datetime1">
              <a:rPr kumimoji="1" lang="ja-JP" altLang="en-US" smtClean="0"/>
              <a:t>2013/12/18</a:t>
            </a:fld>
            <a:endParaRPr kumimoji="1" lang="ja-JP" altLang="en-US"/>
          </a:p>
        </p:txBody>
      </p:sp>
      <p:sp>
        <p:nvSpPr>
          <p:cNvPr id="8" name="スライド番号プレースホルダー 7"/>
          <p:cNvSpPr>
            <a:spLocks noGrp="1"/>
          </p:cNvSpPr>
          <p:nvPr>
            <p:ph type="sldNum" sz="quarter" idx="12"/>
          </p:nvPr>
        </p:nvSpPr>
        <p:spPr/>
        <p:txBody>
          <a:bodyPr/>
          <a:lstStyle/>
          <a:p>
            <a:fld id="{6C298445-82A3-4105-A96B-F08836EED490}" type="slidenum">
              <a:rPr kumimoji="1" lang="ja-JP" altLang="en-US" smtClean="0"/>
              <a:pPr/>
              <a:t>68</a:t>
            </a:fld>
            <a:endParaRPr kumimoji="1" lang="ja-JP" altLang="en-US"/>
          </a:p>
        </p:txBody>
      </p:sp>
    </p:spTree>
    <p:extLst>
      <p:ext uri="{BB962C8B-B14F-4D97-AF65-F5344CB8AC3E}">
        <p14:creationId xmlns:p14="http://schemas.microsoft.com/office/powerpoint/2010/main" val="30863993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683994"/>
          </a:xfrm>
        </p:spPr>
        <p:txBody>
          <a:bodyPr/>
          <a:lstStyle/>
          <a:p>
            <a:r>
              <a:rPr kumimoji="1" lang="ja-JP" altLang="en-US" dirty="0" smtClean="0"/>
              <a:t>仮説３検証</a:t>
            </a:r>
            <a:endParaRPr kumimoji="1" lang="ja-JP" altLang="en-US" dirty="0"/>
          </a:p>
        </p:txBody>
      </p:sp>
      <p:sp>
        <p:nvSpPr>
          <p:cNvPr id="3" name="コンテンツ プレースホルダー 2"/>
          <p:cNvSpPr>
            <a:spLocks noGrp="1"/>
          </p:cNvSpPr>
          <p:nvPr>
            <p:ph idx="1"/>
          </p:nvPr>
        </p:nvSpPr>
        <p:spPr>
          <a:xfrm>
            <a:off x="107504" y="836712"/>
            <a:ext cx="8568952" cy="5209101"/>
          </a:xfrm>
        </p:spPr>
        <p:txBody>
          <a:bodyPr>
            <a:normAutofit/>
          </a:bodyPr>
          <a:lstStyle/>
          <a:p>
            <a:r>
              <a:rPr lang="ja-JP" altLang="en-US" dirty="0"/>
              <a:t> </a:t>
            </a:r>
            <a:r>
              <a:rPr kumimoji="1" lang="ja-JP" altLang="en-US" dirty="0" smtClean="0"/>
              <a:t>品揃えを</a:t>
            </a:r>
            <a:r>
              <a:rPr lang="ja-JP" altLang="en-US" dirty="0"/>
              <a:t>広く</a:t>
            </a:r>
            <a:r>
              <a:rPr lang="ja-JP" altLang="en-US" dirty="0" smtClean="0"/>
              <a:t>浅くした場合（画像④）　　 品揃えを狭く深くした場合（画像⑤）</a:t>
            </a:r>
            <a:endParaRPr lang="en-US" altLang="ja-JP" dirty="0" smtClean="0"/>
          </a:p>
          <a:p>
            <a:endParaRPr kumimoji="1" lang="en-US" altLang="ja-JP" dirty="0"/>
          </a:p>
          <a:p>
            <a:endParaRPr lang="en-US" altLang="ja-JP" dirty="0" smtClean="0"/>
          </a:p>
          <a:p>
            <a:endParaRPr kumimoji="1" lang="en-US" altLang="ja-JP" dirty="0"/>
          </a:p>
          <a:p>
            <a:endParaRPr lang="en-US" altLang="ja-JP" dirty="0" smtClean="0"/>
          </a:p>
          <a:p>
            <a:endParaRPr lang="en-US" altLang="ja-JP" dirty="0"/>
          </a:p>
          <a:p>
            <a:endParaRPr lang="en-US" altLang="ja-JP" dirty="0" smtClean="0"/>
          </a:p>
          <a:p>
            <a:endParaRPr lang="en-US" altLang="ja-JP" dirty="0" smtClean="0"/>
          </a:p>
        </p:txBody>
      </p:sp>
      <p:sp>
        <p:nvSpPr>
          <p:cNvPr id="4" name="日付プレースホルダー 3"/>
          <p:cNvSpPr>
            <a:spLocks noGrp="1"/>
          </p:cNvSpPr>
          <p:nvPr>
            <p:ph type="dt" sz="half" idx="10"/>
          </p:nvPr>
        </p:nvSpPr>
        <p:spPr/>
        <p:txBody>
          <a:bodyPr/>
          <a:lstStyle/>
          <a:p>
            <a:fld id="{8D0BF786-F945-46BF-80A8-EC46C177ECBF}"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69</a:t>
            </a:fld>
            <a:endParaRPr kumimoji="1" lang="ja-JP" altLang="en-US"/>
          </a:p>
        </p:txBody>
      </p:sp>
      <p:sp>
        <p:nvSpPr>
          <p:cNvPr id="8" name="左右矢印 7"/>
          <p:cNvSpPr/>
          <p:nvPr/>
        </p:nvSpPr>
        <p:spPr>
          <a:xfrm>
            <a:off x="3949532" y="3973079"/>
            <a:ext cx="720080" cy="21224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1564892" y="5877272"/>
            <a:ext cx="5472608" cy="562372"/>
          </a:xfrm>
          <a:prstGeom prst="rect">
            <a:avLst/>
          </a:prstGeom>
          <a:noFill/>
          <a:ln>
            <a:solidFill>
              <a:srgbClr val="FFC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lumMod val="95000"/>
                    <a:lumOff val="5000"/>
                  </a:schemeClr>
                </a:solidFill>
              </a:rPr>
              <a:t>対応のある</a:t>
            </a:r>
            <a:r>
              <a:rPr lang="ja-JP" altLang="en-US" sz="2800" dirty="0" err="1">
                <a:solidFill>
                  <a:schemeClr val="tx1">
                    <a:lumMod val="95000"/>
                    <a:lumOff val="5000"/>
                  </a:schemeClr>
                </a:solidFill>
              </a:rPr>
              <a:t>ｔ</a:t>
            </a:r>
            <a:r>
              <a:rPr lang="ja-JP" altLang="en-US" sz="2800" dirty="0">
                <a:solidFill>
                  <a:schemeClr val="tx1">
                    <a:lumMod val="95000"/>
                    <a:lumOff val="5000"/>
                  </a:schemeClr>
                </a:solidFill>
              </a:rPr>
              <a:t>検定を実施</a:t>
            </a:r>
          </a:p>
        </p:txBody>
      </p:sp>
      <p:sp>
        <p:nvSpPr>
          <p:cNvPr id="11" name="下矢印 10"/>
          <p:cNvSpPr/>
          <p:nvPr/>
        </p:nvSpPr>
        <p:spPr>
          <a:xfrm>
            <a:off x="3610569" y="5524893"/>
            <a:ext cx="1309560" cy="288032"/>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63" y="1268760"/>
            <a:ext cx="3698616"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9427" y="1254391"/>
            <a:ext cx="3803650" cy="2098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テキスト ボックス 13"/>
          <p:cNvSpPr txBox="1"/>
          <p:nvPr/>
        </p:nvSpPr>
        <p:spPr>
          <a:xfrm>
            <a:off x="662303" y="3541423"/>
            <a:ext cx="3024336" cy="1015663"/>
          </a:xfrm>
          <a:prstGeom prst="rect">
            <a:avLst/>
          </a:prstGeom>
          <a:noFill/>
          <a:ln w="28575">
            <a:solidFill>
              <a:schemeClr val="tx1">
                <a:lumMod val="65000"/>
                <a:lumOff val="35000"/>
              </a:schemeClr>
            </a:solidFill>
            <a:prstDash val="sysDot"/>
          </a:ln>
        </p:spPr>
        <p:txBody>
          <a:bodyPr wrap="square" rtlCol="0">
            <a:spAutoFit/>
          </a:bodyPr>
          <a:lstStyle/>
          <a:p>
            <a:r>
              <a:rPr lang="en-US" altLang="ja-JP" sz="2000" dirty="0" smtClean="0"/>
              <a:t>Q9-1 </a:t>
            </a:r>
            <a:r>
              <a:rPr lang="ja-JP" altLang="en-US" sz="2000" dirty="0" smtClean="0"/>
              <a:t>個性的に感じる</a:t>
            </a:r>
            <a:endParaRPr lang="en-US" altLang="ja-JP" sz="2000" dirty="0" smtClean="0"/>
          </a:p>
          <a:p>
            <a:r>
              <a:rPr kumimoji="1" lang="en-US" altLang="ja-JP" sz="2000" dirty="0" smtClean="0"/>
              <a:t>Q9-2 </a:t>
            </a:r>
            <a:r>
              <a:rPr kumimoji="1" lang="ja-JP" altLang="en-US" sz="2000" dirty="0" smtClean="0"/>
              <a:t>シンプルである</a:t>
            </a:r>
            <a:endParaRPr kumimoji="1" lang="en-US" altLang="ja-JP" sz="2000" dirty="0" smtClean="0"/>
          </a:p>
          <a:p>
            <a:r>
              <a:rPr lang="en-US" altLang="ja-JP" sz="2000" dirty="0" smtClean="0"/>
              <a:t>Q9-3 </a:t>
            </a:r>
            <a:r>
              <a:rPr lang="ja-JP" altLang="en-US" sz="2000" dirty="0" smtClean="0"/>
              <a:t>気軽さを感じる</a:t>
            </a:r>
            <a:endParaRPr kumimoji="1" lang="ja-JP" altLang="en-US" sz="2000" dirty="0"/>
          </a:p>
        </p:txBody>
      </p:sp>
      <p:sp>
        <p:nvSpPr>
          <p:cNvPr id="15" name="テキスト ボックス 14"/>
          <p:cNvSpPr txBox="1"/>
          <p:nvPr/>
        </p:nvSpPr>
        <p:spPr>
          <a:xfrm>
            <a:off x="4909084" y="3531573"/>
            <a:ext cx="3024336" cy="1015663"/>
          </a:xfrm>
          <a:prstGeom prst="rect">
            <a:avLst/>
          </a:prstGeom>
          <a:noFill/>
          <a:ln w="28575">
            <a:solidFill>
              <a:schemeClr val="tx1">
                <a:lumMod val="65000"/>
                <a:lumOff val="35000"/>
              </a:schemeClr>
            </a:solidFill>
            <a:prstDash val="sysDot"/>
          </a:ln>
        </p:spPr>
        <p:txBody>
          <a:bodyPr wrap="square" rtlCol="0">
            <a:spAutoFit/>
          </a:bodyPr>
          <a:lstStyle/>
          <a:p>
            <a:r>
              <a:rPr lang="en-US" altLang="ja-JP" sz="2000" dirty="0" smtClean="0"/>
              <a:t>Q11-1 </a:t>
            </a:r>
            <a:r>
              <a:rPr lang="ja-JP" altLang="en-US" sz="2000" dirty="0" smtClean="0"/>
              <a:t>個性的に感じる</a:t>
            </a:r>
            <a:endParaRPr lang="en-US" altLang="ja-JP" sz="2000" dirty="0" smtClean="0"/>
          </a:p>
          <a:p>
            <a:r>
              <a:rPr kumimoji="1" lang="en-US" altLang="ja-JP" sz="2000" dirty="0" smtClean="0"/>
              <a:t>Q11-2 </a:t>
            </a:r>
            <a:r>
              <a:rPr kumimoji="1" lang="ja-JP" altLang="en-US" sz="2000" dirty="0" smtClean="0"/>
              <a:t>シンプルである</a:t>
            </a:r>
            <a:endParaRPr kumimoji="1" lang="en-US" altLang="ja-JP" sz="2000" dirty="0" smtClean="0"/>
          </a:p>
          <a:p>
            <a:r>
              <a:rPr lang="en-US" altLang="ja-JP" sz="2000" dirty="0" smtClean="0"/>
              <a:t>Q11-3 </a:t>
            </a:r>
            <a:r>
              <a:rPr lang="ja-JP" altLang="en-US" sz="2000" dirty="0" smtClean="0"/>
              <a:t>気軽さを感じる</a:t>
            </a:r>
            <a:endParaRPr kumimoji="1" lang="ja-JP" altLang="en-US" sz="2000" dirty="0"/>
          </a:p>
        </p:txBody>
      </p:sp>
      <p:sp>
        <p:nvSpPr>
          <p:cNvPr id="16" name="正方形/長方形 15"/>
          <p:cNvSpPr/>
          <p:nvPr/>
        </p:nvSpPr>
        <p:spPr>
          <a:xfrm>
            <a:off x="565156" y="4797152"/>
            <a:ext cx="7488832" cy="648072"/>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u="sng" dirty="0" smtClean="0">
                <a:solidFill>
                  <a:schemeClr val="tx1">
                    <a:lumMod val="95000"/>
                    <a:lumOff val="5000"/>
                  </a:schemeClr>
                </a:solidFill>
              </a:rPr>
              <a:t>KBF</a:t>
            </a:r>
            <a:r>
              <a:rPr lang="ja-JP" altLang="en-US" sz="2000" u="sng" dirty="0">
                <a:solidFill>
                  <a:schemeClr val="tx1">
                    <a:lumMod val="95000"/>
                    <a:lumOff val="5000"/>
                  </a:schemeClr>
                </a:solidFill>
              </a:rPr>
              <a:t>のコンセプト</a:t>
            </a:r>
            <a:r>
              <a:rPr lang="ja-JP" altLang="en-US" sz="2000" dirty="0">
                <a:solidFill>
                  <a:schemeClr val="tx1">
                    <a:lumMod val="95000"/>
                    <a:lumOff val="5000"/>
                  </a:schemeClr>
                </a:solidFill>
              </a:rPr>
              <a:t>に基づいた上記の質問項目の合計値の平均に差があることを</a:t>
            </a:r>
            <a:r>
              <a:rPr lang="ja-JP" altLang="en-US" sz="2000" dirty="0" smtClean="0">
                <a:solidFill>
                  <a:schemeClr val="tx1">
                    <a:lumMod val="95000"/>
                    <a:lumOff val="5000"/>
                  </a:schemeClr>
                </a:solidFill>
              </a:rPr>
              <a:t>検証</a:t>
            </a:r>
            <a:endParaRPr lang="ja-JP" altLang="en-US" sz="2000" dirty="0">
              <a:solidFill>
                <a:schemeClr val="tx1">
                  <a:lumMod val="95000"/>
                  <a:lumOff val="5000"/>
                </a:schemeClr>
              </a:solidFill>
            </a:endParaRPr>
          </a:p>
        </p:txBody>
      </p:sp>
    </p:spTree>
    <p:extLst>
      <p:ext uri="{BB962C8B-B14F-4D97-AF65-F5344CB8AC3E}">
        <p14:creationId xmlns:p14="http://schemas.microsoft.com/office/powerpoint/2010/main" val="3382680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260648"/>
            <a:ext cx="5791200" cy="759614"/>
          </a:xfrm>
        </p:spPr>
        <p:txBody>
          <a:bodyPr/>
          <a:lstStyle/>
          <a:p>
            <a:r>
              <a:rPr kumimoji="1" lang="ja-JP" altLang="en-US" dirty="0" smtClean="0"/>
              <a:t>駅</a:t>
            </a:r>
            <a:r>
              <a:rPr lang="ja-JP" altLang="en-US" dirty="0"/>
              <a:t>消費</a:t>
            </a:r>
            <a:r>
              <a:rPr kumimoji="1" lang="ja-JP" altLang="en-US" dirty="0" smtClean="0"/>
              <a:t>の歴史</a:t>
            </a:r>
            <a:endParaRPr kumimoji="1" lang="ja-JP" altLang="en-US" dirty="0"/>
          </a:p>
        </p:txBody>
      </p:sp>
      <p:sp>
        <p:nvSpPr>
          <p:cNvPr id="3" name="コンテンツ プレースホルダー 2"/>
          <p:cNvSpPr>
            <a:spLocks noGrp="1"/>
          </p:cNvSpPr>
          <p:nvPr>
            <p:ph idx="1"/>
          </p:nvPr>
        </p:nvSpPr>
        <p:spPr>
          <a:xfrm>
            <a:off x="467544" y="1124744"/>
            <a:ext cx="7992888" cy="4373563"/>
          </a:xfrm>
        </p:spPr>
        <p:txBody>
          <a:bodyPr/>
          <a:lstStyle/>
          <a:p>
            <a:pPr marL="342900" indent="-342900">
              <a:buFont typeface="Arial" pitchFamily="34" charset="0"/>
              <a:buChar char="•"/>
            </a:pPr>
            <a:r>
              <a:rPr kumimoji="1" lang="ja-JP" altLang="en-US" dirty="0" smtClean="0"/>
              <a:t>民営化により、流通事業を進めてきたが、これまで成果を振るわなかった事業も少なく無かった。</a:t>
            </a:r>
            <a:endParaRPr kumimoji="1" lang="en-US" altLang="ja-JP" dirty="0" smtClean="0"/>
          </a:p>
          <a:p>
            <a:endParaRPr lang="en-US" altLang="ja-JP" dirty="0" smtClean="0"/>
          </a:p>
          <a:p>
            <a:r>
              <a:rPr lang="ja-JP" altLang="en-US" sz="2400" dirty="0" smtClean="0"/>
              <a:t>そこで、</a:t>
            </a:r>
            <a:endParaRPr lang="en-US" altLang="ja-JP" sz="2400" dirty="0" smtClean="0"/>
          </a:p>
          <a:p>
            <a:r>
              <a:rPr lang="ja-JP" altLang="en-US" dirty="0" smtClean="0"/>
              <a:t>駅は「</a:t>
            </a:r>
            <a:r>
              <a:rPr lang="ja-JP" altLang="en-US" sz="2400" b="0" u="wavyHeavy" dirty="0" smtClean="0">
                <a:solidFill>
                  <a:srgbClr val="00B050"/>
                </a:solidFill>
                <a:uFill>
                  <a:solidFill>
                    <a:srgbClr val="FF3300"/>
                  </a:solidFill>
                </a:uFill>
              </a:rPr>
              <a:t>駅のポテンシャル</a:t>
            </a:r>
            <a:r>
              <a:rPr lang="ja-JP" altLang="en-US" sz="2400" dirty="0" smtClean="0">
                <a:solidFill>
                  <a:srgbClr val="0DA334"/>
                </a:solidFill>
              </a:rPr>
              <a:t>を最大限に生かす</a:t>
            </a:r>
            <a:r>
              <a:rPr lang="ja-JP" altLang="en-US" dirty="0" smtClean="0"/>
              <a:t>」という策定を立てた。</a:t>
            </a:r>
            <a:endParaRPr lang="en-US" altLang="ja-JP" dirty="0" smtClean="0"/>
          </a:p>
          <a:p>
            <a:r>
              <a:rPr lang="ja-JP" altLang="en-US" dirty="0"/>
              <a:t>　</a:t>
            </a:r>
            <a:r>
              <a:rPr lang="ja-JP" altLang="en-US" dirty="0" smtClean="0"/>
              <a:t>　　　　　　　　　　　</a:t>
            </a:r>
            <a:r>
              <a:rPr lang="ja-JP" altLang="en-US" dirty="0" smtClean="0">
                <a:solidFill>
                  <a:srgbClr val="8F45C7"/>
                </a:solidFill>
              </a:rPr>
              <a:t>駅構内にある未使用で使えるスペース</a:t>
            </a:r>
            <a:endParaRPr lang="en-US" altLang="ja-JP" dirty="0" smtClean="0">
              <a:solidFill>
                <a:srgbClr val="8F45C7"/>
              </a:solidFill>
            </a:endParaRPr>
          </a:p>
          <a:p>
            <a:endParaRPr kumimoji="1" lang="ja-JP" altLang="en-US" dirty="0"/>
          </a:p>
        </p:txBody>
      </p:sp>
      <p:sp>
        <p:nvSpPr>
          <p:cNvPr id="4" name="日付プレースホルダー 3"/>
          <p:cNvSpPr>
            <a:spLocks noGrp="1"/>
          </p:cNvSpPr>
          <p:nvPr>
            <p:ph type="dt" sz="half" idx="10"/>
          </p:nvPr>
        </p:nvSpPr>
        <p:spPr/>
        <p:txBody>
          <a:bodyPr/>
          <a:lstStyle/>
          <a:p>
            <a:fld id="{28460C7B-5538-4196-9E1A-4E57DB7EA65F}"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a:t>
            </a:fld>
            <a:endParaRPr kumimoji="1" lang="ja-JP" altLang="en-US" dirty="0"/>
          </a:p>
        </p:txBody>
      </p:sp>
      <p:sp>
        <p:nvSpPr>
          <p:cNvPr id="6" name="下矢印 5"/>
          <p:cNvSpPr/>
          <p:nvPr/>
        </p:nvSpPr>
        <p:spPr>
          <a:xfrm>
            <a:off x="3805791" y="3876092"/>
            <a:ext cx="1080120" cy="792088"/>
          </a:xfrm>
          <a:prstGeom prst="down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円/楕円 6"/>
          <p:cNvSpPr/>
          <p:nvPr/>
        </p:nvSpPr>
        <p:spPr>
          <a:xfrm>
            <a:off x="1121351" y="4869160"/>
            <a:ext cx="6552728" cy="1296144"/>
          </a:xfrm>
          <a:prstGeom prst="ellipse">
            <a:avLst/>
          </a:prstGeom>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3200" dirty="0" smtClean="0"/>
              <a:t>ステーションルネッサンス</a:t>
            </a:r>
            <a:endParaRPr kumimoji="1" lang="ja-JP" altLang="en-US" sz="3200" dirty="0"/>
          </a:p>
        </p:txBody>
      </p:sp>
      <p:sp>
        <p:nvSpPr>
          <p:cNvPr id="8" name="屈折矢印 7"/>
          <p:cNvSpPr/>
          <p:nvPr/>
        </p:nvSpPr>
        <p:spPr>
          <a:xfrm rot="5400000">
            <a:off x="1907704" y="2996952"/>
            <a:ext cx="297033" cy="909101"/>
          </a:xfrm>
          <a:prstGeom prst="bentUpArrow">
            <a:avLst>
              <a:gd name="adj1" fmla="val 25000"/>
              <a:gd name="adj2" fmla="val 2204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5201456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仮説３の検証</a:t>
            </a:r>
            <a:endParaRPr kumimoji="1" lang="ja-JP" altLang="en-US" dirty="0"/>
          </a:p>
        </p:txBody>
      </p:sp>
      <p:sp>
        <p:nvSpPr>
          <p:cNvPr id="3" name="コンテンツ プレースホルダー 2"/>
          <p:cNvSpPr>
            <a:spLocks noGrp="1"/>
          </p:cNvSpPr>
          <p:nvPr>
            <p:ph idx="1"/>
          </p:nvPr>
        </p:nvSpPr>
        <p:spPr>
          <a:xfrm>
            <a:off x="395536" y="1112158"/>
            <a:ext cx="7620000" cy="5073427"/>
          </a:xfrm>
        </p:spPr>
        <p:txBody>
          <a:bodyPr/>
          <a:lstStyle/>
          <a:p>
            <a:r>
              <a:rPr kumimoji="1" lang="ja-JP" altLang="en-US" dirty="0" smtClean="0"/>
              <a:t>　</a:t>
            </a:r>
            <a:endParaRPr kumimoji="1" lang="ja-JP" altLang="en-US" dirty="0"/>
          </a:p>
        </p:txBody>
      </p:sp>
      <p:sp>
        <p:nvSpPr>
          <p:cNvPr id="4" name="日付プレースホルダー 3"/>
          <p:cNvSpPr>
            <a:spLocks noGrp="1"/>
          </p:cNvSpPr>
          <p:nvPr>
            <p:ph type="dt" sz="half" idx="10"/>
          </p:nvPr>
        </p:nvSpPr>
        <p:spPr/>
        <p:txBody>
          <a:bodyPr/>
          <a:lstStyle/>
          <a:p>
            <a:fld id="{DD978937-97AF-4B6D-AEEF-E364A54775E4}"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70</a:t>
            </a:fld>
            <a:endParaRPr kumimoji="1" lang="ja-JP" altLang="en-US"/>
          </a:p>
        </p:txBody>
      </p:sp>
      <p:sp>
        <p:nvSpPr>
          <p:cNvPr id="8" name="テキスト ボックス 7"/>
          <p:cNvSpPr txBox="1"/>
          <p:nvPr/>
        </p:nvSpPr>
        <p:spPr>
          <a:xfrm>
            <a:off x="1000200" y="4653797"/>
            <a:ext cx="6740152" cy="400110"/>
          </a:xfrm>
          <a:prstGeom prst="rect">
            <a:avLst/>
          </a:prstGeom>
          <a:noFill/>
        </p:spPr>
        <p:txBody>
          <a:bodyPr wrap="square" rtlCol="0">
            <a:spAutoFit/>
          </a:bodyPr>
          <a:lstStyle/>
          <a:p>
            <a:r>
              <a:rPr kumimoji="1" lang="ja-JP" altLang="en-US" sz="2000" dirty="0" smtClean="0"/>
              <a:t>有意</a:t>
            </a:r>
            <a:r>
              <a:rPr lang="ja-JP" altLang="en-US" sz="2000" dirty="0"/>
              <a:t>確率</a:t>
            </a:r>
            <a:r>
              <a:rPr kumimoji="1" lang="en-US" altLang="ja-JP" sz="2000" dirty="0" smtClean="0"/>
              <a:t>0.000</a:t>
            </a:r>
            <a:r>
              <a:rPr kumimoji="1" lang="ja-JP" altLang="en-US" sz="2000" dirty="0" smtClean="0"/>
              <a:t>で有意なので、帰無仮説は棄却される。</a:t>
            </a:r>
            <a:endParaRPr kumimoji="1" lang="ja-JP" altLang="en-US" sz="2000" dirty="0"/>
          </a:p>
        </p:txBody>
      </p:sp>
      <p:sp>
        <p:nvSpPr>
          <p:cNvPr id="10" name="テキスト ボックス 9"/>
          <p:cNvSpPr txBox="1"/>
          <p:nvPr/>
        </p:nvSpPr>
        <p:spPr>
          <a:xfrm>
            <a:off x="827604" y="5140642"/>
            <a:ext cx="6984756" cy="830997"/>
          </a:xfrm>
          <a:prstGeom prst="rect">
            <a:avLst/>
          </a:prstGeom>
          <a:noFill/>
        </p:spPr>
        <p:txBody>
          <a:bodyPr wrap="square" rtlCol="0">
            <a:spAutoFit/>
          </a:bodyPr>
          <a:lstStyle/>
          <a:p>
            <a:r>
              <a:rPr kumimoji="1" lang="ja-JP" altLang="en-US" sz="2400" dirty="0" smtClean="0"/>
              <a:t>品揃えを広く浅くした場合と、品揃えを狭く深くした場合のコンセプトの伝わり方には差がある。</a:t>
            </a:r>
            <a:endParaRPr kumimoji="1" lang="ja-JP" altLang="en-US" sz="2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268760"/>
            <a:ext cx="4401067" cy="1316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6393" y="1196752"/>
            <a:ext cx="4263816"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509" y="2585492"/>
            <a:ext cx="8691600" cy="1831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角丸四角形 8"/>
          <p:cNvSpPr/>
          <p:nvPr/>
        </p:nvSpPr>
        <p:spPr>
          <a:xfrm>
            <a:off x="7812360" y="2924944"/>
            <a:ext cx="1008112" cy="149223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7586506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仮説３の検証結果</a:t>
            </a:r>
            <a:endParaRPr kumimoji="1" lang="ja-JP" altLang="en-US" dirty="0"/>
          </a:p>
        </p:txBody>
      </p:sp>
      <p:sp>
        <p:nvSpPr>
          <p:cNvPr id="3" name="コンテンツ プレースホルダー 2"/>
          <p:cNvSpPr>
            <a:spLocks noGrp="1"/>
          </p:cNvSpPr>
          <p:nvPr>
            <p:ph idx="1"/>
          </p:nvPr>
        </p:nvSpPr>
        <p:spPr>
          <a:xfrm>
            <a:off x="457200" y="1052736"/>
            <a:ext cx="7620000" cy="5073427"/>
          </a:xfrm>
        </p:spPr>
        <p:txBody>
          <a:bodyPr/>
          <a:lstStyle/>
          <a:p>
            <a:r>
              <a:rPr kumimoji="1" lang="ja-JP" altLang="en-US" dirty="0" smtClean="0"/>
              <a:t>　</a:t>
            </a:r>
            <a:endParaRPr kumimoji="1" lang="ja-JP" altLang="en-US" dirty="0"/>
          </a:p>
        </p:txBody>
      </p:sp>
      <p:sp>
        <p:nvSpPr>
          <p:cNvPr id="4" name="日付プレースホルダー 3"/>
          <p:cNvSpPr>
            <a:spLocks noGrp="1"/>
          </p:cNvSpPr>
          <p:nvPr>
            <p:ph type="dt" sz="half" idx="10"/>
          </p:nvPr>
        </p:nvSpPr>
        <p:spPr/>
        <p:txBody>
          <a:bodyPr/>
          <a:lstStyle/>
          <a:p>
            <a:fld id="{794D235E-5F55-4F6E-97C4-8EF5545C8BFA}"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71</a:t>
            </a:fld>
            <a:endParaRPr kumimoji="1" lang="ja-JP" altLang="en-US"/>
          </a:p>
        </p:txBody>
      </p:sp>
      <p:sp>
        <p:nvSpPr>
          <p:cNvPr id="8" name="テキスト ボックス 7"/>
          <p:cNvSpPr txBox="1"/>
          <p:nvPr/>
        </p:nvSpPr>
        <p:spPr>
          <a:xfrm>
            <a:off x="1043608" y="4005064"/>
            <a:ext cx="5832648" cy="707886"/>
          </a:xfrm>
          <a:prstGeom prst="rect">
            <a:avLst/>
          </a:prstGeom>
          <a:noFill/>
        </p:spPr>
        <p:txBody>
          <a:bodyPr wrap="square" rtlCol="0">
            <a:spAutoFit/>
          </a:bodyPr>
          <a:lstStyle/>
          <a:p>
            <a:r>
              <a:rPr lang="ja-JP" altLang="en-US" sz="2000" dirty="0"/>
              <a:t>平均値を見る</a:t>
            </a:r>
            <a:r>
              <a:rPr lang="ja-JP" altLang="en-US" sz="2000" dirty="0" smtClean="0"/>
              <a:t>と、品揃えを広く浅くした場合よりも、品揃えを狭く深くしたほうが値が</a:t>
            </a:r>
            <a:r>
              <a:rPr lang="ja-JP" altLang="en-US" sz="2000" dirty="0"/>
              <a:t>高い</a:t>
            </a:r>
            <a:r>
              <a:rPr lang="ja-JP" altLang="en-US" sz="2000" dirty="0" smtClean="0"/>
              <a:t>。</a:t>
            </a:r>
            <a:endParaRPr kumimoji="1" lang="ja-JP" altLang="en-US" sz="2000" dirty="0"/>
          </a:p>
        </p:txBody>
      </p:sp>
      <p:sp>
        <p:nvSpPr>
          <p:cNvPr id="10" name="テキスト ボックス 9"/>
          <p:cNvSpPr txBox="1"/>
          <p:nvPr/>
        </p:nvSpPr>
        <p:spPr>
          <a:xfrm>
            <a:off x="869181" y="4749908"/>
            <a:ext cx="6984756" cy="830997"/>
          </a:xfrm>
          <a:prstGeom prst="rect">
            <a:avLst/>
          </a:prstGeom>
          <a:noFill/>
          <a:ln w="38100">
            <a:solidFill>
              <a:srgbClr val="FFC000"/>
            </a:solidFill>
            <a:prstDash val="sysDash"/>
          </a:ln>
        </p:spPr>
        <p:txBody>
          <a:bodyPr wrap="square" rtlCol="0">
            <a:spAutoFit/>
          </a:bodyPr>
          <a:lstStyle/>
          <a:p>
            <a:r>
              <a:rPr kumimoji="1" lang="ja-JP" altLang="en-US" sz="2400" dirty="0" smtClean="0"/>
              <a:t>品揃えを狭く深くした場合ほうが、ブランドのコンセプトがより伝わりやすい。</a:t>
            </a:r>
            <a:endParaRPr kumimoji="1" lang="ja-JP" alt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53950"/>
            <a:ext cx="7863093" cy="155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24745"/>
            <a:ext cx="4322558" cy="1282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4148" y="1268760"/>
            <a:ext cx="3982307" cy="1024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矢印 8"/>
          <p:cNvSpPr/>
          <p:nvPr/>
        </p:nvSpPr>
        <p:spPr>
          <a:xfrm>
            <a:off x="1403648" y="5805264"/>
            <a:ext cx="432048" cy="360040"/>
          </a:xfrm>
          <a:prstGeom prst="rightArrow">
            <a:avLst/>
          </a:prstGeom>
          <a:solidFill>
            <a:schemeClr val="accent2"/>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156064" y="5631341"/>
            <a:ext cx="4576175" cy="707886"/>
          </a:xfrm>
          <a:prstGeom prst="rect">
            <a:avLst/>
          </a:prstGeom>
          <a:noFill/>
          <a:ln w="38100">
            <a:solidFill>
              <a:srgbClr val="FFC000"/>
            </a:solidFill>
            <a:prstDash val="sysDash"/>
          </a:ln>
        </p:spPr>
        <p:txBody>
          <a:bodyPr wrap="square" rtlCol="0">
            <a:spAutoFit/>
          </a:bodyPr>
          <a:lstStyle/>
          <a:p>
            <a:r>
              <a:rPr lang="ja-JP" altLang="en-US" sz="4000" dirty="0" smtClean="0"/>
              <a:t>仮説３は支持された</a:t>
            </a:r>
            <a:endParaRPr kumimoji="1" lang="ja-JP" altLang="en-US" sz="4000" dirty="0"/>
          </a:p>
        </p:txBody>
      </p:sp>
      <p:sp>
        <p:nvSpPr>
          <p:cNvPr id="15" name="角丸四角形 14"/>
          <p:cNvSpPr/>
          <p:nvPr/>
        </p:nvSpPr>
        <p:spPr>
          <a:xfrm>
            <a:off x="1900262" y="1412776"/>
            <a:ext cx="727522" cy="99454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3926994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683994"/>
          </a:xfrm>
        </p:spPr>
        <p:txBody>
          <a:bodyPr/>
          <a:lstStyle/>
          <a:p>
            <a:r>
              <a:rPr kumimoji="1" lang="ja-JP" altLang="en-US" dirty="0" smtClean="0"/>
              <a:t>仮説４系１検証</a:t>
            </a:r>
            <a:endParaRPr kumimoji="1" lang="ja-JP" altLang="en-US" dirty="0"/>
          </a:p>
        </p:txBody>
      </p:sp>
      <p:sp>
        <p:nvSpPr>
          <p:cNvPr id="3" name="コンテンツ プレースホルダー 2"/>
          <p:cNvSpPr>
            <a:spLocks noGrp="1"/>
          </p:cNvSpPr>
          <p:nvPr>
            <p:ph idx="1"/>
          </p:nvPr>
        </p:nvSpPr>
        <p:spPr>
          <a:xfrm>
            <a:off x="251521" y="836712"/>
            <a:ext cx="8280920" cy="5209101"/>
          </a:xfrm>
        </p:spPr>
        <p:txBody>
          <a:bodyPr>
            <a:normAutofit/>
          </a:bodyPr>
          <a:lstStyle/>
          <a:p>
            <a:r>
              <a:rPr kumimoji="1" lang="ja-JP" altLang="en-US" dirty="0" smtClean="0"/>
              <a:t>品揃えを</a:t>
            </a:r>
            <a:r>
              <a:rPr lang="ja-JP" altLang="en-US" dirty="0"/>
              <a:t>広く</a:t>
            </a:r>
            <a:r>
              <a:rPr lang="ja-JP" altLang="en-US" dirty="0" smtClean="0"/>
              <a:t>浅くした場合</a:t>
            </a:r>
            <a:r>
              <a:rPr lang="en-US" altLang="ja-JP" dirty="0" smtClean="0"/>
              <a:t>(</a:t>
            </a:r>
            <a:r>
              <a:rPr lang="ja-JP" altLang="en-US" dirty="0" smtClean="0"/>
              <a:t>画像④</a:t>
            </a:r>
            <a:r>
              <a:rPr lang="en-US" altLang="ja-JP" dirty="0" smtClean="0"/>
              <a:t>)</a:t>
            </a:r>
            <a:r>
              <a:rPr lang="ja-JP" altLang="en-US" dirty="0" smtClean="0"/>
              <a:t>　</a:t>
            </a:r>
            <a:r>
              <a:rPr lang="ja-JP" altLang="en-US" dirty="0"/>
              <a:t> </a:t>
            </a:r>
            <a:r>
              <a:rPr lang="ja-JP" altLang="en-US" dirty="0" smtClean="0"/>
              <a:t> 品揃えを狭く深くした場合</a:t>
            </a:r>
            <a:r>
              <a:rPr lang="en-US" altLang="ja-JP" dirty="0" smtClean="0"/>
              <a:t>(</a:t>
            </a:r>
            <a:r>
              <a:rPr lang="ja-JP" altLang="en-US" dirty="0" smtClean="0"/>
              <a:t>画像⑤</a:t>
            </a:r>
            <a:r>
              <a:rPr lang="en-US" altLang="ja-JP" dirty="0" smtClean="0"/>
              <a:t>)</a:t>
            </a:r>
          </a:p>
          <a:p>
            <a:endParaRPr lang="en-US" altLang="ja-JP" dirty="0" smtClean="0"/>
          </a:p>
          <a:p>
            <a:endParaRPr kumimoji="1" lang="en-US" altLang="ja-JP" dirty="0"/>
          </a:p>
          <a:p>
            <a:endParaRPr lang="en-US" altLang="ja-JP" dirty="0" smtClean="0"/>
          </a:p>
          <a:p>
            <a:endParaRPr kumimoji="1" lang="en-US" altLang="ja-JP" dirty="0"/>
          </a:p>
          <a:p>
            <a:endParaRPr lang="en-US" altLang="ja-JP" dirty="0" smtClean="0"/>
          </a:p>
          <a:p>
            <a:endParaRPr lang="en-US" altLang="ja-JP" dirty="0"/>
          </a:p>
          <a:p>
            <a:endParaRPr lang="en-US" altLang="ja-JP" dirty="0" smtClean="0"/>
          </a:p>
          <a:p>
            <a:endParaRPr lang="en-US" altLang="ja-JP" dirty="0" smtClean="0"/>
          </a:p>
        </p:txBody>
      </p:sp>
      <p:sp>
        <p:nvSpPr>
          <p:cNvPr id="4" name="日付プレースホルダー 3"/>
          <p:cNvSpPr>
            <a:spLocks noGrp="1"/>
          </p:cNvSpPr>
          <p:nvPr>
            <p:ph type="dt" sz="half" idx="10"/>
          </p:nvPr>
        </p:nvSpPr>
        <p:spPr/>
        <p:txBody>
          <a:bodyPr/>
          <a:lstStyle/>
          <a:p>
            <a:fld id="{8D0BF786-F945-46BF-80A8-EC46C177ECBF}"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72</a:t>
            </a:fld>
            <a:endParaRPr kumimoji="1" lang="ja-JP" altLang="en-US"/>
          </a:p>
        </p:txBody>
      </p:sp>
      <p:sp>
        <p:nvSpPr>
          <p:cNvPr id="6" name="テキスト ボックス 5"/>
          <p:cNvSpPr txBox="1"/>
          <p:nvPr/>
        </p:nvSpPr>
        <p:spPr>
          <a:xfrm>
            <a:off x="667218" y="3464468"/>
            <a:ext cx="3024336" cy="1323439"/>
          </a:xfrm>
          <a:prstGeom prst="rect">
            <a:avLst/>
          </a:prstGeom>
          <a:noFill/>
          <a:ln w="28575">
            <a:solidFill>
              <a:schemeClr val="tx1">
                <a:lumMod val="65000"/>
                <a:lumOff val="35000"/>
              </a:schemeClr>
            </a:solidFill>
            <a:prstDash val="sysDot"/>
          </a:ln>
        </p:spPr>
        <p:txBody>
          <a:bodyPr wrap="square" rtlCol="0">
            <a:spAutoFit/>
          </a:bodyPr>
          <a:lstStyle/>
          <a:p>
            <a:r>
              <a:rPr lang="en-US" altLang="ja-JP" sz="2000" dirty="0" smtClean="0"/>
              <a:t>Q9-4 </a:t>
            </a:r>
            <a:r>
              <a:rPr lang="ja-JP" altLang="en-US" sz="2000" dirty="0"/>
              <a:t>わくわくする</a:t>
            </a:r>
            <a:endParaRPr lang="en-US" altLang="ja-JP" sz="2000" dirty="0" smtClean="0"/>
          </a:p>
          <a:p>
            <a:r>
              <a:rPr kumimoji="1" lang="en-US" altLang="ja-JP" sz="2000" dirty="0" smtClean="0"/>
              <a:t>Q9-5 </a:t>
            </a:r>
            <a:r>
              <a:rPr lang="ja-JP" altLang="en-US" sz="2000" dirty="0"/>
              <a:t>気分転換になる</a:t>
            </a:r>
            <a:endParaRPr kumimoji="1" lang="en-US" altLang="ja-JP" sz="2000" dirty="0" smtClean="0"/>
          </a:p>
          <a:p>
            <a:r>
              <a:rPr lang="en-US" altLang="ja-JP" sz="2000" dirty="0" smtClean="0"/>
              <a:t>Q9-6 </a:t>
            </a:r>
            <a:r>
              <a:rPr lang="ja-JP" altLang="en-US" sz="2000" dirty="0" smtClean="0"/>
              <a:t>また来たい</a:t>
            </a:r>
            <a:endParaRPr lang="en-US" altLang="ja-JP" sz="2000" dirty="0" smtClean="0"/>
          </a:p>
          <a:p>
            <a:r>
              <a:rPr lang="en-US" altLang="ja-JP" sz="2000" dirty="0" smtClean="0"/>
              <a:t>Q9-7 </a:t>
            </a:r>
            <a:r>
              <a:rPr lang="ja-JP" altLang="en-US" sz="2000" dirty="0" smtClean="0"/>
              <a:t>人に教えたい</a:t>
            </a:r>
            <a:endParaRPr lang="en-US" altLang="ja-JP" sz="2000" dirty="0" smtClean="0"/>
          </a:p>
        </p:txBody>
      </p:sp>
      <p:sp>
        <p:nvSpPr>
          <p:cNvPr id="8" name="左右矢印 7"/>
          <p:cNvSpPr/>
          <p:nvPr/>
        </p:nvSpPr>
        <p:spPr>
          <a:xfrm>
            <a:off x="3779912" y="4049257"/>
            <a:ext cx="864096" cy="21224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539552" y="4869160"/>
            <a:ext cx="7488832" cy="792088"/>
          </a:xfrm>
          <a:prstGeom prst="rect">
            <a:avLst/>
          </a:prstGeom>
          <a:noFill/>
          <a:ln cap="rnd" cmpd="tri">
            <a:solidFill>
              <a:schemeClr val="accent2">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u="sng" dirty="0" smtClean="0">
                <a:solidFill>
                  <a:schemeClr val="tx1"/>
                </a:solidFill>
              </a:rPr>
              <a:t>店舗空間内での肯定的</a:t>
            </a:r>
            <a:r>
              <a:rPr lang="ja-JP" altLang="en-US" sz="2000" u="sng" dirty="0">
                <a:solidFill>
                  <a:schemeClr val="tx1"/>
                </a:solidFill>
              </a:rPr>
              <a:t>な</a:t>
            </a:r>
            <a:r>
              <a:rPr lang="ja-JP" altLang="en-US" sz="2000" u="sng" dirty="0" smtClean="0">
                <a:solidFill>
                  <a:schemeClr val="tx1"/>
                </a:solidFill>
              </a:rPr>
              <a:t>感情</a:t>
            </a:r>
            <a:r>
              <a:rPr lang="ja-JP" altLang="en-US" sz="2000" dirty="0" smtClean="0">
                <a:solidFill>
                  <a:schemeClr val="tx1"/>
                </a:solidFill>
              </a:rPr>
              <a:t>に関する上記</a:t>
            </a:r>
            <a:r>
              <a:rPr lang="ja-JP" altLang="en-US" sz="2000" dirty="0">
                <a:solidFill>
                  <a:schemeClr val="tx1"/>
                </a:solidFill>
              </a:rPr>
              <a:t>の質問項目の合計値の平均に差があることを</a:t>
            </a:r>
            <a:r>
              <a:rPr lang="ja-JP" altLang="en-US" sz="2000" dirty="0" smtClean="0">
                <a:solidFill>
                  <a:schemeClr val="tx1"/>
                </a:solidFill>
              </a:rPr>
              <a:t>検証</a:t>
            </a:r>
            <a:endParaRPr lang="ja-JP" altLang="en-US" sz="2000" dirty="0">
              <a:solidFill>
                <a:schemeClr val="tx1"/>
              </a:solidFill>
            </a:endParaRPr>
          </a:p>
        </p:txBody>
      </p:sp>
      <p:sp>
        <p:nvSpPr>
          <p:cNvPr id="10" name="正方形/長方形 9"/>
          <p:cNvSpPr/>
          <p:nvPr/>
        </p:nvSpPr>
        <p:spPr>
          <a:xfrm>
            <a:off x="1547664" y="6029814"/>
            <a:ext cx="5472608" cy="562372"/>
          </a:xfrm>
          <a:prstGeom prst="rect">
            <a:avLst/>
          </a:prstGeom>
          <a:noFill/>
          <a:ln>
            <a:solidFill>
              <a:srgbClr val="FFC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lumMod val="95000"/>
                    <a:lumOff val="5000"/>
                  </a:schemeClr>
                </a:solidFill>
              </a:rPr>
              <a:t>対応のある</a:t>
            </a:r>
            <a:r>
              <a:rPr lang="ja-JP" altLang="en-US" sz="2800" dirty="0" err="1">
                <a:solidFill>
                  <a:schemeClr val="tx1">
                    <a:lumMod val="95000"/>
                    <a:lumOff val="5000"/>
                  </a:schemeClr>
                </a:solidFill>
              </a:rPr>
              <a:t>ｔ</a:t>
            </a:r>
            <a:r>
              <a:rPr lang="ja-JP" altLang="en-US" sz="2800" dirty="0">
                <a:solidFill>
                  <a:schemeClr val="tx1">
                    <a:lumMod val="95000"/>
                    <a:lumOff val="5000"/>
                  </a:schemeClr>
                </a:solidFill>
              </a:rPr>
              <a:t>検定を実施</a:t>
            </a:r>
          </a:p>
        </p:txBody>
      </p:sp>
      <p:sp>
        <p:nvSpPr>
          <p:cNvPr id="11" name="下矢印 10"/>
          <p:cNvSpPr/>
          <p:nvPr/>
        </p:nvSpPr>
        <p:spPr>
          <a:xfrm>
            <a:off x="3507942" y="5741782"/>
            <a:ext cx="1309560" cy="288032"/>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4745633" y="3464467"/>
            <a:ext cx="3024336" cy="1323439"/>
          </a:xfrm>
          <a:prstGeom prst="rect">
            <a:avLst/>
          </a:prstGeom>
          <a:noFill/>
          <a:ln w="28575">
            <a:solidFill>
              <a:schemeClr val="tx1">
                <a:lumMod val="65000"/>
                <a:lumOff val="35000"/>
              </a:schemeClr>
            </a:solidFill>
            <a:prstDash val="sysDot"/>
          </a:ln>
        </p:spPr>
        <p:txBody>
          <a:bodyPr wrap="square" rtlCol="0">
            <a:spAutoFit/>
          </a:bodyPr>
          <a:lstStyle/>
          <a:p>
            <a:r>
              <a:rPr lang="en-US" altLang="ja-JP" sz="2000" dirty="0" smtClean="0"/>
              <a:t>Q11-4 </a:t>
            </a:r>
            <a:r>
              <a:rPr lang="ja-JP" altLang="en-US" sz="2000" dirty="0"/>
              <a:t>わくわくする</a:t>
            </a:r>
            <a:endParaRPr lang="en-US" altLang="ja-JP" sz="2000" dirty="0" smtClean="0"/>
          </a:p>
          <a:p>
            <a:r>
              <a:rPr kumimoji="1" lang="en-US" altLang="ja-JP" sz="2000" dirty="0" smtClean="0"/>
              <a:t>Q11-5 </a:t>
            </a:r>
            <a:r>
              <a:rPr lang="ja-JP" altLang="en-US" sz="2000" dirty="0"/>
              <a:t>気分転換になる</a:t>
            </a:r>
            <a:endParaRPr kumimoji="1" lang="en-US" altLang="ja-JP" sz="2000" dirty="0" smtClean="0"/>
          </a:p>
          <a:p>
            <a:r>
              <a:rPr lang="en-US" altLang="ja-JP" sz="2000" dirty="0" smtClean="0"/>
              <a:t>Q11-6 </a:t>
            </a:r>
            <a:r>
              <a:rPr lang="ja-JP" altLang="en-US" sz="2000" dirty="0" smtClean="0"/>
              <a:t>また来たい</a:t>
            </a:r>
            <a:endParaRPr lang="en-US" altLang="ja-JP" sz="2000" dirty="0" smtClean="0"/>
          </a:p>
          <a:p>
            <a:r>
              <a:rPr lang="en-US" altLang="ja-JP" sz="2000" dirty="0" smtClean="0"/>
              <a:t>Q11-7 </a:t>
            </a:r>
            <a:r>
              <a:rPr lang="ja-JP" altLang="en-US" sz="2000" dirty="0" smtClean="0"/>
              <a:t>人に教えたい</a:t>
            </a:r>
            <a:endParaRPr lang="en-US" altLang="ja-JP" sz="2000"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63" y="1268760"/>
            <a:ext cx="3698616"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268761"/>
            <a:ext cx="3803650" cy="210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5377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仮説４ 系１の検証結果</a:t>
            </a:r>
            <a:endParaRPr kumimoji="1" lang="ja-JP" altLang="en-US" dirty="0"/>
          </a:p>
        </p:txBody>
      </p:sp>
      <p:sp>
        <p:nvSpPr>
          <p:cNvPr id="3" name="コンテンツ プレースホルダー 2"/>
          <p:cNvSpPr>
            <a:spLocks noGrp="1"/>
          </p:cNvSpPr>
          <p:nvPr>
            <p:ph idx="1"/>
          </p:nvPr>
        </p:nvSpPr>
        <p:spPr>
          <a:xfrm>
            <a:off x="457200" y="980728"/>
            <a:ext cx="7620000" cy="5145435"/>
          </a:xfrm>
        </p:spPr>
        <p:txBody>
          <a:bodyPr/>
          <a:lstStyle/>
          <a:p>
            <a:r>
              <a:rPr kumimoji="1" lang="ja-JP" altLang="en-US" dirty="0" smtClean="0"/>
              <a:t>店舗</a:t>
            </a:r>
            <a:r>
              <a:rPr lang="ja-JP" altLang="en-US" dirty="0" smtClean="0"/>
              <a:t>空間内での肯定的</a:t>
            </a:r>
            <a:r>
              <a:rPr kumimoji="1" lang="ja-JP" altLang="en-US" dirty="0" smtClean="0"/>
              <a:t>な感情の合計値</a:t>
            </a:r>
            <a:endParaRPr lang="en-US" altLang="ja-JP" dirty="0" smtClean="0"/>
          </a:p>
          <a:p>
            <a:r>
              <a:rPr lang="ja-JP" altLang="en-US" dirty="0" smtClean="0"/>
              <a:t>（わくわくする、気分転換になる、また来たい、人に教えたい）</a:t>
            </a:r>
            <a:endParaRPr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BD35AA55-A374-478A-AF1D-E66224DB360A}"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73</a:t>
            </a:fld>
            <a:endParaRPr kumimoji="1" lang="ja-JP"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464" y="1745352"/>
            <a:ext cx="4545198" cy="125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5" y="2996952"/>
            <a:ext cx="7945142" cy="156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0662" y="1840602"/>
            <a:ext cx="4143826" cy="101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611560" y="4877870"/>
            <a:ext cx="7801127" cy="707886"/>
          </a:xfrm>
          <a:prstGeom prst="rect">
            <a:avLst/>
          </a:prstGeom>
          <a:noFill/>
        </p:spPr>
        <p:txBody>
          <a:bodyPr wrap="square" rtlCol="0">
            <a:spAutoFit/>
          </a:bodyPr>
          <a:lstStyle/>
          <a:p>
            <a:r>
              <a:rPr lang="ja-JP" altLang="en-US" sz="2000" dirty="0" smtClean="0"/>
              <a:t>有意確率</a:t>
            </a:r>
            <a:r>
              <a:rPr lang="en-US" altLang="ja-JP" sz="2000" dirty="0" smtClean="0"/>
              <a:t>0.203</a:t>
            </a:r>
            <a:r>
              <a:rPr lang="ja-JP" altLang="en-US" sz="2000" dirty="0" smtClean="0"/>
              <a:t>で非有意であるので、広く浅い品揃えの場合と狭く深い品揃えの場合で、店舗空間内での肯定的な感情の抱き方に差はない。</a:t>
            </a:r>
            <a:endParaRPr kumimoji="1" lang="ja-JP" altLang="en-US" sz="2000" dirty="0"/>
          </a:p>
        </p:txBody>
      </p:sp>
      <p:sp>
        <p:nvSpPr>
          <p:cNvPr id="12" name="テキスト ボックス 11"/>
          <p:cNvSpPr txBox="1"/>
          <p:nvPr/>
        </p:nvSpPr>
        <p:spPr>
          <a:xfrm>
            <a:off x="2915816" y="5589240"/>
            <a:ext cx="4830384" cy="646331"/>
          </a:xfrm>
          <a:prstGeom prst="rect">
            <a:avLst/>
          </a:prstGeom>
          <a:noFill/>
          <a:ln w="38100">
            <a:solidFill>
              <a:srgbClr val="FFC000"/>
            </a:solidFill>
            <a:prstDash val="sysDash"/>
          </a:ln>
        </p:spPr>
        <p:txBody>
          <a:bodyPr wrap="square" rtlCol="0">
            <a:spAutoFit/>
          </a:bodyPr>
          <a:lstStyle/>
          <a:p>
            <a:r>
              <a:rPr lang="ja-JP" altLang="en-US" sz="3600" dirty="0" smtClean="0"/>
              <a:t>仮説４系１は棄却された</a:t>
            </a:r>
            <a:endParaRPr kumimoji="1" lang="ja-JP" altLang="en-US" sz="3600" dirty="0"/>
          </a:p>
        </p:txBody>
      </p:sp>
      <p:sp>
        <p:nvSpPr>
          <p:cNvPr id="7" name="右矢印 6"/>
          <p:cNvSpPr/>
          <p:nvPr/>
        </p:nvSpPr>
        <p:spPr>
          <a:xfrm>
            <a:off x="1732750" y="5589240"/>
            <a:ext cx="936104" cy="646331"/>
          </a:xfrm>
          <a:prstGeom prst="rightArrow">
            <a:avLst/>
          </a:prstGeom>
          <a:solidFill>
            <a:schemeClr val="accent2"/>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7404575" y="3212976"/>
            <a:ext cx="1008112" cy="135282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832612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normAutofit/>
          </a:bodyPr>
          <a:lstStyle/>
          <a:p>
            <a:r>
              <a:rPr kumimoji="1" lang="ja-JP" altLang="en-US" dirty="0" smtClean="0"/>
              <a:t>仮説４系１　棄却理由・考察</a:t>
            </a:r>
            <a:endParaRPr kumimoji="1" lang="ja-JP" altLang="en-US" dirty="0"/>
          </a:p>
        </p:txBody>
      </p:sp>
      <p:sp>
        <p:nvSpPr>
          <p:cNvPr id="3" name="コンテンツ プレースホルダー 2"/>
          <p:cNvSpPr>
            <a:spLocks noGrp="1"/>
          </p:cNvSpPr>
          <p:nvPr>
            <p:ph idx="1"/>
          </p:nvPr>
        </p:nvSpPr>
        <p:spPr>
          <a:xfrm>
            <a:off x="457200" y="1124744"/>
            <a:ext cx="7620000" cy="5001419"/>
          </a:xfrm>
        </p:spPr>
        <p:txBody>
          <a:bodyPr/>
          <a:lstStyle/>
          <a:p>
            <a:endParaRPr kumimoji="1" lang="en-US" altLang="ja-JP" dirty="0" smtClean="0"/>
          </a:p>
          <a:p>
            <a:endParaRPr lang="en-US" altLang="ja-JP" dirty="0"/>
          </a:p>
          <a:p>
            <a:endParaRPr kumimoji="1" lang="en-US" altLang="ja-JP" dirty="0" smtClean="0"/>
          </a:p>
          <a:p>
            <a:endParaRPr lang="en-US" altLang="ja-JP" dirty="0"/>
          </a:p>
          <a:p>
            <a:endParaRPr kumimoji="1"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05BC1F94-1EDB-4FA0-8BF0-2A9E83E30279}"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74</a:t>
            </a:fld>
            <a:endParaRPr kumimoji="1" lang="ja-JP" altLang="en-US"/>
          </a:p>
        </p:txBody>
      </p:sp>
      <p:sp>
        <p:nvSpPr>
          <p:cNvPr id="7" name="コンテンツ プレースホルダー 2"/>
          <p:cNvSpPr txBox="1">
            <a:spLocks/>
          </p:cNvSpPr>
          <p:nvPr/>
        </p:nvSpPr>
        <p:spPr>
          <a:xfrm>
            <a:off x="539552" y="1484784"/>
            <a:ext cx="8064896" cy="4248472"/>
          </a:xfrm>
          <a:prstGeom prst="rect">
            <a:avLst/>
          </a:prstGeom>
          <a:noFill/>
          <a:ln w="76200" cmpd="dbl">
            <a:solidFill>
              <a:srgbClr val="8EE2AE"/>
            </a:solidFill>
          </a:ln>
        </p:spPr>
        <p:style>
          <a:lnRef idx="1">
            <a:schemeClr val="accent5"/>
          </a:lnRef>
          <a:fillRef idx="2">
            <a:schemeClr val="accent5"/>
          </a:fillRef>
          <a:effectRef idx="1">
            <a:schemeClr val="accent5"/>
          </a:effectRef>
          <a:fontRef idx="minor">
            <a:schemeClr val="dk1"/>
          </a:fontRef>
        </p:style>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dk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dk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dk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dk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dk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9pPr>
          </a:lstStyle>
          <a:p>
            <a:r>
              <a:rPr lang="ja-JP" altLang="en-US" sz="2800" dirty="0" smtClean="0"/>
              <a:t>品数を狭く深くするだけでは、店舗空間内での肯定的な気持ちをより促せるとは言えない。</a:t>
            </a:r>
            <a:endParaRPr lang="en-US" altLang="ja-JP" sz="2800" dirty="0" smtClean="0"/>
          </a:p>
          <a:p>
            <a:r>
              <a:rPr lang="ja-JP" altLang="en-US" sz="2800" dirty="0" smtClean="0"/>
              <a:t>理由としては、わくわくする、気分転換になるといった感情は、その場の空気や陳列、また店員などの要因が関係してくるため、品数のみではあまり左右されないのではないか。また、そのような感情は実際にその場に立ってみないと起こりにくいと考えられ、絵の提示では限界があったのではないかということが挙げられる。</a:t>
            </a:r>
            <a:endParaRPr lang="en-US" altLang="ja-JP" sz="2800" dirty="0" smtClean="0"/>
          </a:p>
        </p:txBody>
      </p:sp>
    </p:spTree>
    <p:extLst>
      <p:ext uri="{BB962C8B-B14F-4D97-AF65-F5344CB8AC3E}">
        <p14:creationId xmlns:p14="http://schemas.microsoft.com/office/powerpoint/2010/main" val="5131146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683994"/>
          </a:xfrm>
        </p:spPr>
        <p:txBody>
          <a:bodyPr/>
          <a:lstStyle/>
          <a:p>
            <a:r>
              <a:rPr kumimoji="1" lang="ja-JP" altLang="en-US" dirty="0" smtClean="0"/>
              <a:t>仮説４系２検証</a:t>
            </a:r>
            <a:endParaRPr kumimoji="1" lang="ja-JP" altLang="en-US" dirty="0"/>
          </a:p>
        </p:txBody>
      </p:sp>
      <p:sp>
        <p:nvSpPr>
          <p:cNvPr id="3" name="コンテンツ プレースホルダー 2"/>
          <p:cNvSpPr>
            <a:spLocks noGrp="1"/>
          </p:cNvSpPr>
          <p:nvPr>
            <p:ph idx="1"/>
          </p:nvPr>
        </p:nvSpPr>
        <p:spPr>
          <a:xfrm>
            <a:off x="251520" y="836712"/>
            <a:ext cx="8280920" cy="5209101"/>
          </a:xfrm>
        </p:spPr>
        <p:txBody>
          <a:bodyPr>
            <a:normAutofit/>
          </a:bodyPr>
          <a:lstStyle/>
          <a:p>
            <a:r>
              <a:rPr kumimoji="1" lang="ja-JP" altLang="en-US" dirty="0" smtClean="0"/>
              <a:t>品揃えを</a:t>
            </a:r>
            <a:r>
              <a:rPr lang="ja-JP" altLang="en-US" dirty="0"/>
              <a:t>広く</a:t>
            </a:r>
            <a:r>
              <a:rPr lang="ja-JP" altLang="en-US" dirty="0" smtClean="0"/>
              <a:t>浅くした場合（画像④）　　</a:t>
            </a:r>
            <a:r>
              <a:rPr lang="ja-JP" altLang="en-US" dirty="0"/>
              <a:t> </a:t>
            </a:r>
            <a:r>
              <a:rPr lang="ja-JP" altLang="en-US" dirty="0" smtClean="0"/>
              <a:t> 品揃えを狭く深くした場合</a:t>
            </a:r>
            <a:r>
              <a:rPr lang="en-US" altLang="ja-JP" dirty="0" smtClean="0"/>
              <a:t>(</a:t>
            </a:r>
            <a:r>
              <a:rPr lang="ja-JP" altLang="en-US" dirty="0" smtClean="0"/>
              <a:t>画像⑤</a:t>
            </a:r>
            <a:r>
              <a:rPr lang="en-US" altLang="ja-JP" dirty="0" smtClean="0"/>
              <a:t>)</a:t>
            </a:r>
          </a:p>
          <a:p>
            <a:endParaRPr kumimoji="1" lang="en-US" altLang="ja-JP" dirty="0"/>
          </a:p>
          <a:p>
            <a:endParaRPr lang="en-US" altLang="ja-JP" dirty="0" smtClean="0"/>
          </a:p>
          <a:p>
            <a:endParaRPr kumimoji="1" lang="en-US" altLang="ja-JP" dirty="0"/>
          </a:p>
          <a:p>
            <a:endParaRPr lang="en-US" altLang="ja-JP" dirty="0" smtClean="0"/>
          </a:p>
          <a:p>
            <a:endParaRPr lang="en-US" altLang="ja-JP" dirty="0"/>
          </a:p>
          <a:p>
            <a:endParaRPr lang="en-US" altLang="ja-JP" dirty="0" smtClean="0"/>
          </a:p>
          <a:p>
            <a:endParaRPr lang="en-US" altLang="ja-JP" dirty="0" smtClean="0"/>
          </a:p>
        </p:txBody>
      </p:sp>
      <p:sp>
        <p:nvSpPr>
          <p:cNvPr id="4" name="日付プレースホルダー 3"/>
          <p:cNvSpPr>
            <a:spLocks noGrp="1"/>
          </p:cNvSpPr>
          <p:nvPr>
            <p:ph type="dt" sz="half" idx="10"/>
          </p:nvPr>
        </p:nvSpPr>
        <p:spPr/>
        <p:txBody>
          <a:bodyPr/>
          <a:lstStyle/>
          <a:p>
            <a:fld id="{8D0BF786-F945-46BF-80A8-EC46C177ECBF}"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75</a:t>
            </a:fld>
            <a:endParaRPr kumimoji="1" lang="ja-JP" altLang="en-US"/>
          </a:p>
        </p:txBody>
      </p:sp>
      <p:sp>
        <p:nvSpPr>
          <p:cNvPr id="8" name="左右矢印 7"/>
          <p:cNvSpPr/>
          <p:nvPr/>
        </p:nvSpPr>
        <p:spPr>
          <a:xfrm>
            <a:off x="3923928" y="3743059"/>
            <a:ext cx="778083" cy="21224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1576665" y="5445224"/>
            <a:ext cx="5472608" cy="562372"/>
          </a:xfrm>
          <a:prstGeom prst="rect">
            <a:avLst/>
          </a:prstGeom>
          <a:noFill/>
          <a:ln>
            <a:solidFill>
              <a:srgbClr val="FFC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lumMod val="95000"/>
                    <a:lumOff val="5000"/>
                  </a:schemeClr>
                </a:solidFill>
              </a:rPr>
              <a:t>対応のある</a:t>
            </a:r>
            <a:r>
              <a:rPr lang="ja-JP" altLang="en-US" sz="2800" dirty="0" err="1">
                <a:solidFill>
                  <a:schemeClr val="tx1">
                    <a:lumMod val="95000"/>
                    <a:lumOff val="5000"/>
                  </a:schemeClr>
                </a:solidFill>
              </a:rPr>
              <a:t>ｔ</a:t>
            </a:r>
            <a:r>
              <a:rPr lang="ja-JP" altLang="en-US" sz="2800" dirty="0">
                <a:solidFill>
                  <a:schemeClr val="tx1">
                    <a:lumMod val="95000"/>
                    <a:lumOff val="5000"/>
                  </a:schemeClr>
                </a:solidFill>
              </a:rPr>
              <a:t>検定を実施</a:t>
            </a:r>
          </a:p>
        </p:txBody>
      </p:sp>
      <p:sp>
        <p:nvSpPr>
          <p:cNvPr id="11" name="下矢印 10"/>
          <p:cNvSpPr/>
          <p:nvPr/>
        </p:nvSpPr>
        <p:spPr>
          <a:xfrm>
            <a:off x="3664972" y="5098263"/>
            <a:ext cx="1309560" cy="288032"/>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63" y="1268760"/>
            <a:ext cx="369861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4698" y="1268760"/>
            <a:ext cx="3803650"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テキスト ボックス 13"/>
          <p:cNvSpPr txBox="1"/>
          <p:nvPr/>
        </p:nvSpPr>
        <p:spPr>
          <a:xfrm>
            <a:off x="698163" y="3649129"/>
            <a:ext cx="3024336" cy="400110"/>
          </a:xfrm>
          <a:prstGeom prst="rect">
            <a:avLst/>
          </a:prstGeom>
          <a:noFill/>
          <a:ln w="28575">
            <a:solidFill>
              <a:schemeClr val="tx1">
                <a:lumMod val="65000"/>
                <a:lumOff val="35000"/>
              </a:schemeClr>
            </a:solidFill>
            <a:prstDash val="sysDot"/>
          </a:ln>
        </p:spPr>
        <p:txBody>
          <a:bodyPr wrap="square" rtlCol="0">
            <a:spAutoFit/>
          </a:bodyPr>
          <a:lstStyle/>
          <a:p>
            <a:r>
              <a:rPr lang="en-US" altLang="ja-JP" sz="2000" dirty="0" smtClean="0"/>
              <a:t>Q10 </a:t>
            </a:r>
            <a:r>
              <a:rPr lang="ja-JP" altLang="en-US" sz="2000" dirty="0" smtClean="0"/>
              <a:t>買ってみたいと思う</a:t>
            </a:r>
            <a:endParaRPr lang="en-US" altLang="ja-JP" sz="2000" dirty="0" smtClean="0"/>
          </a:p>
        </p:txBody>
      </p:sp>
      <p:sp>
        <p:nvSpPr>
          <p:cNvPr id="15" name="テキスト ボックス 14"/>
          <p:cNvSpPr txBox="1"/>
          <p:nvPr/>
        </p:nvSpPr>
        <p:spPr>
          <a:xfrm>
            <a:off x="4851744" y="3675610"/>
            <a:ext cx="3024336" cy="400110"/>
          </a:xfrm>
          <a:prstGeom prst="rect">
            <a:avLst/>
          </a:prstGeom>
          <a:noFill/>
          <a:ln w="28575">
            <a:solidFill>
              <a:schemeClr val="tx1">
                <a:lumMod val="65000"/>
                <a:lumOff val="35000"/>
              </a:schemeClr>
            </a:solidFill>
            <a:prstDash val="sysDot"/>
          </a:ln>
        </p:spPr>
        <p:txBody>
          <a:bodyPr wrap="square" rtlCol="0">
            <a:spAutoFit/>
          </a:bodyPr>
          <a:lstStyle/>
          <a:p>
            <a:r>
              <a:rPr lang="en-US" altLang="ja-JP" sz="2000" dirty="0" smtClean="0"/>
              <a:t>Q12</a:t>
            </a:r>
            <a:r>
              <a:rPr lang="ja-JP" altLang="en-US" sz="2000" dirty="0" smtClean="0"/>
              <a:t>　買ってみたい</a:t>
            </a:r>
            <a:r>
              <a:rPr lang="ja-JP" altLang="en-US" sz="2000" dirty="0"/>
              <a:t>と思う</a:t>
            </a:r>
            <a:endParaRPr lang="en-US" altLang="ja-JP" sz="2000" dirty="0" smtClean="0"/>
          </a:p>
        </p:txBody>
      </p:sp>
      <p:sp>
        <p:nvSpPr>
          <p:cNvPr id="16" name="正方形/長方形 15"/>
          <p:cNvSpPr/>
          <p:nvPr/>
        </p:nvSpPr>
        <p:spPr>
          <a:xfrm>
            <a:off x="661864" y="4221088"/>
            <a:ext cx="7488832" cy="792088"/>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u="sng" dirty="0" smtClean="0">
                <a:solidFill>
                  <a:schemeClr val="tx1"/>
                </a:solidFill>
              </a:rPr>
              <a:t>購買へ</a:t>
            </a:r>
            <a:r>
              <a:rPr kumimoji="1" lang="ja-JP" altLang="en-US" sz="2000" u="sng" dirty="0" smtClean="0">
                <a:solidFill>
                  <a:schemeClr val="tx1"/>
                </a:solidFill>
              </a:rPr>
              <a:t>の肯定的</a:t>
            </a:r>
            <a:r>
              <a:rPr lang="ja-JP" altLang="en-US" sz="2000" u="sng" dirty="0">
                <a:solidFill>
                  <a:schemeClr val="tx1"/>
                </a:solidFill>
              </a:rPr>
              <a:t>な</a:t>
            </a:r>
            <a:r>
              <a:rPr lang="ja-JP" altLang="en-US" sz="2000" u="sng" dirty="0" smtClean="0">
                <a:solidFill>
                  <a:schemeClr val="tx1"/>
                </a:solidFill>
              </a:rPr>
              <a:t>感情</a:t>
            </a:r>
            <a:r>
              <a:rPr lang="ja-JP" altLang="en-US" sz="2000" dirty="0" smtClean="0">
                <a:solidFill>
                  <a:schemeClr val="tx1"/>
                </a:solidFill>
              </a:rPr>
              <a:t>に関する上記</a:t>
            </a:r>
            <a:r>
              <a:rPr lang="ja-JP" altLang="en-US" sz="2000" dirty="0">
                <a:solidFill>
                  <a:schemeClr val="tx1"/>
                </a:solidFill>
              </a:rPr>
              <a:t>の質問項目の合計値の平均に差があることを</a:t>
            </a:r>
            <a:r>
              <a:rPr lang="ja-JP" altLang="en-US" sz="2000" dirty="0" smtClean="0">
                <a:solidFill>
                  <a:schemeClr val="tx1"/>
                </a:solidFill>
              </a:rPr>
              <a:t>検証</a:t>
            </a:r>
            <a:endParaRPr lang="ja-JP" altLang="en-US" sz="2000" dirty="0">
              <a:solidFill>
                <a:schemeClr val="tx1"/>
              </a:solidFill>
            </a:endParaRPr>
          </a:p>
        </p:txBody>
      </p:sp>
    </p:spTree>
    <p:extLst>
      <p:ext uri="{BB962C8B-B14F-4D97-AF65-F5344CB8AC3E}">
        <p14:creationId xmlns:p14="http://schemas.microsoft.com/office/powerpoint/2010/main" val="9446814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仮説４ 系２の</a:t>
            </a:r>
            <a:r>
              <a:rPr lang="ja-JP" altLang="en-US" dirty="0" smtClean="0"/>
              <a:t>検証結果</a:t>
            </a:r>
            <a:endParaRPr kumimoji="1" lang="ja-JP" altLang="en-US" dirty="0"/>
          </a:p>
        </p:txBody>
      </p:sp>
      <p:sp>
        <p:nvSpPr>
          <p:cNvPr id="3" name="コンテンツ プレースホルダー 2"/>
          <p:cNvSpPr>
            <a:spLocks noGrp="1"/>
          </p:cNvSpPr>
          <p:nvPr>
            <p:ph idx="1"/>
          </p:nvPr>
        </p:nvSpPr>
        <p:spPr>
          <a:xfrm>
            <a:off x="457200" y="980728"/>
            <a:ext cx="7620000" cy="5145435"/>
          </a:xfrm>
        </p:spPr>
        <p:txBody>
          <a:bodyPr/>
          <a:lstStyle/>
          <a:p>
            <a:r>
              <a:rPr lang="ja-JP" altLang="en-US" dirty="0" smtClean="0"/>
              <a:t>購買への肯定的な感情</a:t>
            </a:r>
            <a:endParaRPr kumimoji="1" lang="ja-JP" altLang="en-US" dirty="0"/>
          </a:p>
        </p:txBody>
      </p:sp>
      <p:sp>
        <p:nvSpPr>
          <p:cNvPr id="4" name="日付プレースホルダー 3"/>
          <p:cNvSpPr>
            <a:spLocks noGrp="1"/>
          </p:cNvSpPr>
          <p:nvPr>
            <p:ph type="dt" sz="half" idx="10"/>
          </p:nvPr>
        </p:nvSpPr>
        <p:spPr/>
        <p:txBody>
          <a:bodyPr/>
          <a:lstStyle/>
          <a:p>
            <a:fld id="{DF48EE13-243E-4DBC-9260-70146807D878}"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76</a:t>
            </a:fld>
            <a:endParaRPr kumimoji="1" lang="ja-JP"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20" y="1588718"/>
            <a:ext cx="4704782" cy="131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4914" y="1588718"/>
            <a:ext cx="4040737" cy="1314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138" y="2903539"/>
            <a:ext cx="7705725" cy="182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テキスト ボックス 13"/>
          <p:cNvSpPr txBox="1"/>
          <p:nvPr/>
        </p:nvSpPr>
        <p:spPr>
          <a:xfrm>
            <a:off x="539552" y="4724802"/>
            <a:ext cx="7848872" cy="707886"/>
          </a:xfrm>
          <a:prstGeom prst="rect">
            <a:avLst/>
          </a:prstGeom>
          <a:noFill/>
        </p:spPr>
        <p:txBody>
          <a:bodyPr wrap="square" rtlCol="0">
            <a:spAutoFit/>
          </a:bodyPr>
          <a:lstStyle/>
          <a:p>
            <a:r>
              <a:rPr lang="ja-JP" altLang="en-US" sz="2000" dirty="0" smtClean="0"/>
              <a:t>有意確率</a:t>
            </a:r>
            <a:r>
              <a:rPr lang="en-US" altLang="ja-JP" sz="2000" dirty="0" smtClean="0"/>
              <a:t>0.409</a:t>
            </a:r>
            <a:r>
              <a:rPr lang="ja-JP" altLang="en-US" sz="2000" dirty="0" smtClean="0"/>
              <a:t>で非有意であるので、広く浅い品揃えの場合と</a:t>
            </a:r>
            <a:endParaRPr lang="en-US" altLang="ja-JP" sz="2000" dirty="0" smtClean="0"/>
          </a:p>
          <a:p>
            <a:r>
              <a:rPr lang="ja-JP" altLang="en-US" sz="2000" dirty="0" smtClean="0"/>
              <a:t>狭く深い品揃えの場合で、購買への肯定的な感情の抱き方に差はない。</a:t>
            </a:r>
            <a:endParaRPr kumimoji="1" lang="ja-JP" altLang="en-US" sz="2000" dirty="0"/>
          </a:p>
        </p:txBody>
      </p:sp>
      <p:sp>
        <p:nvSpPr>
          <p:cNvPr id="13" name="テキスト ボックス 12"/>
          <p:cNvSpPr txBox="1"/>
          <p:nvPr/>
        </p:nvSpPr>
        <p:spPr>
          <a:xfrm>
            <a:off x="2483768" y="5589240"/>
            <a:ext cx="5087562" cy="646331"/>
          </a:xfrm>
          <a:prstGeom prst="rect">
            <a:avLst/>
          </a:prstGeom>
          <a:noFill/>
          <a:ln w="38100">
            <a:solidFill>
              <a:srgbClr val="FFC000"/>
            </a:solidFill>
            <a:prstDash val="sysDash"/>
          </a:ln>
        </p:spPr>
        <p:txBody>
          <a:bodyPr wrap="square" rtlCol="0">
            <a:spAutoFit/>
          </a:bodyPr>
          <a:lstStyle/>
          <a:p>
            <a:r>
              <a:rPr lang="ja-JP" altLang="en-US" sz="3600" dirty="0" smtClean="0"/>
              <a:t>仮説４系２は棄却された</a:t>
            </a:r>
            <a:endParaRPr kumimoji="1" lang="ja-JP" altLang="en-US" sz="3600" dirty="0"/>
          </a:p>
        </p:txBody>
      </p:sp>
      <p:sp>
        <p:nvSpPr>
          <p:cNvPr id="6" name="右矢印 5"/>
          <p:cNvSpPr/>
          <p:nvPr/>
        </p:nvSpPr>
        <p:spPr>
          <a:xfrm>
            <a:off x="1331640" y="5589240"/>
            <a:ext cx="792088" cy="646331"/>
          </a:xfrm>
          <a:prstGeom prst="rightArrow">
            <a:avLst/>
          </a:prstGeom>
          <a:solidFill>
            <a:schemeClr val="accent2"/>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7477751" y="3232568"/>
            <a:ext cx="1008112" cy="149223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4217685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normAutofit/>
          </a:bodyPr>
          <a:lstStyle/>
          <a:p>
            <a:r>
              <a:rPr kumimoji="1" lang="ja-JP" altLang="en-US" dirty="0" smtClean="0"/>
              <a:t>仮説４系２　棄却理由・考察</a:t>
            </a:r>
            <a:endParaRPr kumimoji="1" lang="ja-JP" altLang="en-US" dirty="0"/>
          </a:p>
        </p:txBody>
      </p:sp>
      <p:sp>
        <p:nvSpPr>
          <p:cNvPr id="3" name="コンテンツ プレースホルダー 2"/>
          <p:cNvSpPr>
            <a:spLocks noGrp="1"/>
          </p:cNvSpPr>
          <p:nvPr>
            <p:ph idx="1"/>
          </p:nvPr>
        </p:nvSpPr>
        <p:spPr>
          <a:xfrm>
            <a:off x="457200" y="1124744"/>
            <a:ext cx="7620000" cy="5001419"/>
          </a:xfrm>
        </p:spPr>
        <p:txBody>
          <a:bodyPr/>
          <a:lstStyle/>
          <a:p>
            <a:endParaRPr kumimoji="1" lang="en-US" altLang="ja-JP" dirty="0" smtClean="0"/>
          </a:p>
          <a:p>
            <a:endParaRPr lang="en-US" altLang="ja-JP" dirty="0"/>
          </a:p>
          <a:p>
            <a:endParaRPr kumimoji="1" lang="en-US" altLang="ja-JP" dirty="0" smtClean="0"/>
          </a:p>
          <a:p>
            <a:endParaRPr lang="en-US" altLang="ja-JP" dirty="0"/>
          </a:p>
          <a:p>
            <a:endParaRPr kumimoji="1" lang="en-US" altLang="ja-JP" dirty="0" smtClean="0"/>
          </a:p>
          <a:p>
            <a:endParaRPr kumimoji="1" lang="ja-JP" altLang="en-US" dirty="0"/>
          </a:p>
        </p:txBody>
      </p:sp>
      <p:sp>
        <p:nvSpPr>
          <p:cNvPr id="4" name="日付プレースホルダー 3"/>
          <p:cNvSpPr>
            <a:spLocks noGrp="1"/>
          </p:cNvSpPr>
          <p:nvPr>
            <p:ph type="dt" sz="half" idx="10"/>
          </p:nvPr>
        </p:nvSpPr>
        <p:spPr/>
        <p:txBody>
          <a:bodyPr/>
          <a:lstStyle/>
          <a:p>
            <a:fld id="{85A25193-C7AF-4545-8DC3-88E3F5DAD1D0}"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77</a:t>
            </a:fld>
            <a:endParaRPr kumimoji="1" lang="ja-JP" altLang="en-US"/>
          </a:p>
        </p:txBody>
      </p:sp>
      <p:sp>
        <p:nvSpPr>
          <p:cNvPr id="7" name="コンテンツ プレースホルダー 2"/>
          <p:cNvSpPr txBox="1">
            <a:spLocks/>
          </p:cNvSpPr>
          <p:nvPr/>
        </p:nvSpPr>
        <p:spPr>
          <a:xfrm>
            <a:off x="539552" y="1628800"/>
            <a:ext cx="8064896" cy="3528392"/>
          </a:xfrm>
          <a:prstGeom prst="rect">
            <a:avLst/>
          </a:prstGeom>
          <a:noFill/>
          <a:ln w="76200" cmpd="dbl">
            <a:solidFill>
              <a:srgbClr val="8EE2AE"/>
            </a:solidFill>
          </a:ln>
        </p:spPr>
        <p:style>
          <a:lnRef idx="1">
            <a:schemeClr val="accent5"/>
          </a:lnRef>
          <a:fillRef idx="2">
            <a:schemeClr val="accent5"/>
          </a:fillRef>
          <a:effectRef idx="1">
            <a:schemeClr val="accent5"/>
          </a:effectRef>
          <a:fontRef idx="minor">
            <a:schemeClr val="dk1"/>
          </a:fontRef>
        </p:style>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dk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dk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dk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dk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dk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dk1"/>
                </a:solidFill>
                <a:latin typeface="+mn-lt"/>
                <a:ea typeface="+mn-ea"/>
                <a:cs typeface="+mn-cs"/>
              </a:defRPr>
            </a:lvl9pPr>
          </a:lstStyle>
          <a:p>
            <a:r>
              <a:rPr lang="ja-JP" altLang="en-US" sz="2800" dirty="0" smtClean="0"/>
              <a:t>品数を狭く深くするだけでは、購買への肯定的な気持ちをより促せるとは言えない。</a:t>
            </a:r>
            <a:endParaRPr lang="en-US" altLang="ja-JP" sz="2800" dirty="0" smtClean="0"/>
          </a:p>
          <a:p>
            <a:r>
              <a:rPr lang="ja-JP" altLang="en-US" sz="2800" dirty="0" smtClean="0"/>
              <a:t>理由としては、買いたいという気持ちを左右する要因としては、品数よりも商品そのものが要因となっているのではないか。また、実際の品物を目にしない調査であったため、購買へ</a:t>
            </a:r>
            <a:r>
              <a:rPr lang="ja-JP" altLang="en-US" sz="2800" dirty="0"/>
              <a:t>の</a:t>
            </a:r>
            <a:r>
              <a:rPr lang="ja-JP" altLang="en-US" sz="2800" dirty="0" smtClean="0"/>
              <a:t>意欲は起こりにくいのではないかという点が挙げられる。</a:t>
            </a:r>
            <a:endParaRPr lang="en-US" altLang="ja-JP" sz="2800" dirty="0" smtClean="0"/>
          </a:p>
        </p:txBody>
      </p:sp>
    </p:spTree>
    <p:extLst>
      <p:ext uri="{BB962C8B-B14F-4D97-AF65-F5344CB8AC3E}">
        <p14:creationId xmlns:p14="http://schemas.microsoft.com/office/powerpoint/2010/main" val="5783987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仮説検証結果まとめ</a:t>
            </a:r>
            <a:endParaRPr kumimoji="1" lang="ja-JP" altLang="en-US" dirty="0"/>
          </a:p>
        </p:txBody>
      </p:sp>
      <p:sp>
        <p:nvSpPr>
          <p:cNvPr id="3" name="コンテンツ プレースホルダー 2"/>
          <p:cNvSpPr>
            <a:spLocks noGrp="1"/>
          </p:cNvSpPr>
          <p:nvPr>
            <p:ph idx="1"/>
          </p:nvPr>
        </p:nvSpPr>
        <p:spPr>
          <a:xfrm>
            <a:off x="457200" y="908720"/>
            <a:ext cx="7620000" cy="5217443"/>
          </a:xfrm>
        </p:spPr>
        <p:txBody>
          <a:bodyPr/>
          <a:lstStyle/>
          <a:p>
            <a:r>
              <a:rPr kumimoji="1" lang="ja-JP" altLang="en-US" dirty="0" smtClean="0"/>
              <a:t>仮説１</a:t>
            </a:r>
            <a:endParaRPr kumimoji="1" lang="en-US" altLang="ja-JP" dirty="0" smtClean="0"/>
          </a:p>
          <a:p>
            <a:endParaRPr lang="en-US" altLang="ja-JP" dirty="0"/>
          </a:p>
          <a:p>
            <a:endParaRPr kumimoji="1" lang="en-US" altLang="ja-JP" dirty="0" smtClean="0"/>
          </a:p>
          <a:p>
            <a:endParaRPr lang="en-US" altLang="ja-JP" dirty="0"/>
          </a:p>
          <a:p>
            <a:r>
              <a:rPr kumimoji="1" lang="ja-JP" altLang="en-US" dirty="0" smtClean="0"/>
              <a:t>仮説２</a:t>
            </a:r>
            <a:endParaRPr kumimoji="1" lang="ja-JP" altLang="en-US" dirty="0"/>
          </a:p>
        </p:txBody>
      </p:sp>
      <p:sp>
        <p:nvSpPr>
          <p:cNvPr id="4" name="日付プレースホルダー 3"/>
          <p:cNvSpPr>
            <a:spLocks noGrp="1"/>
          </p:cNvSpPr>
          <p:nvPr>
            <p:ph type="dt" sz="half" idx="10"/>
          </p:nvPr>
        </p:nvSpPr>
        <p:spPr/>
        <p:txBody>
          <a:bodyPr/>
          <a:lstStyle/>
          <a:p>
            <a:fld id="{9E1C33A9-970D-4EC4-9FEE-2E03FC15EA6F}"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78</a:t>
            </a:fld>
            <a:endParaRPr kumimoji="1" lang="ja-JP" altLang="en-US"/>
          </a:p>
        </p:txBody>
      </p:sp>
      <p:sp>
        <p:nvSpPr>
          <p:cNvPr id="6" name="角丸四角形 5"/>
          <p:cNvSpPr/>
          <p:nvPr/>
        </p:nvSpPr>
        <p:spPr>
          <a:xfrm>
            <a:off x="539552" y="1268760"/>
            <a:ext cx="7344816" cy="1440160"/>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schemeClr val="tx1"/>
                </a:solidFill>
              </a:rPr>
              <a:t>駅ナカのアパレル店舗において、入口付近で関連の高い小物と服のクロスマーチャンダイジングをすることで、そのブランドのコンセプトを知らない通勤中の女性に対し、短時間でブランド・コンセプトが伝わる。</a:t>
            </a:r>
            <a:endParaRPr kumimoji="1" lang="ja-JP" altLang="en-US" sz="2000" dirty="0"/>
          </a:p>
        </p:txBody>
      </p:sp>
      <p:sp>
        <p:nvSpPr>
          <p:cNvPr id="7" name="角丸四角形 6"/>
          <p:cNvSpPr/>
          <p:nvPr/>
        </p:nvSpPr>
        <p:spPr>
          <a:xfrm>
            <a:off x="539552" y="3068960"/>
            <a:ext cx="7344816" cy="1440160"/>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000" dirty="0">
                <a:solidFill>
                  <a:schemeClr val="tx1"/>
                </a:solidFill>
              </a:rPr>
              <a:t>駅ナカのアパレル店舗において、入口付近で関連の高い小物と服のクロスマーチャンダイジングをすることで、そのブランドのコンセプトを知らない通勤中の女性に対し、購買に対する肯定的な感情を促し、店舗内行動に繋がる。</a:t>
            </a:r>
          </a:p>
        </p:txBody>
      </p:sp>
      <p:sp>
        <p:nvSpPr>
          <p:cNvPr id="9" name="角丸四角形 8"/>
          <p:cNvSpPr/>
          <p:nvPr/>
        </p:nvSpPr>
        <p:spPr>
          <a:xfrm>
            <a:off x="1187624" y="4653136"/>
            <a:ext cx="6696744" cy="663554"/>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系１：</a:t>
            </a:r>
            <a:r>
              <a:rPr lang="ja-JP" altLang="en-US" sz="2000" dirty="0" smtClean="0">
                <a:solidFill>
                  <a:schemeClr val="tx1"/>
                </a:solidFill>
              </a:rPr>
              <a:t>入口</a:t>
            </a:r>
            <a:r>
              <a:rPr lang="ja-JP" altLang="en-US" sz="2000" dirty="0">
                <a:solidFill>
                  <a:schemeClr val="tx1"/>
                </a:solidFill>
              </a:rPr>
              <a:t>付近で関連性の高い小物と服のクロスマーチャンダイジングをすることで、購買に対する肯定的な感情を</a:t>
            </a:r>
            <a:r>
              <a:rPr lang="ja-JP" altLang="en-US" sz="2000" dirty="0" smtClean="0">
                <a:solidFill>
                  <a:schemeClr val="tx1"/>
                </a:solidFill>
              </a:rPr>
              <a:t>促す。</a:t>
            </a:r>
            <a:endParaRPr lang="en-US" altLang="ja-JP" sz="2000" dirty="0">
              <a:solidFill>
                <a:schemeClr val="tx1"/>
              </a:solidFill>
            </a:endParaRPr>
          </a:p>
        </p:txBody>
      </p:sp>
      <p:sp>
        <p:nvSpPr>
          <p:cNvPr id="10" name="角丸四角形 9"/>
          <p:cNvSpPr/>
          <p:nvPr/>
        </p:nvSpPr>
        <p:spPr>
          <a:xfrm>
            <a:off x="1187624" y="5370692"/>
            <a:ext cx="6696744" cy="776605"/>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系２：入口</a:t>
            </a:r>
            <a:r>
              <a:rPr lang="ja-JP" altLang="en-US" sz="2000" dirty="0">
                <a:solidFill>
                  <a:schemeClr val="tx1"/>
                </a:solidFill>
              </a:rPr>
              <a:t>付近で購買に対する肯定的な感情を促されると</a:t>
            </a:r>
            <a:r>
              <a:rPr lang="ja-JP" altLang="en-US" sz="2000" dirty="0" smtClean="0">
                <a:solidFill>
                  <a:schemeClr val="tx1"/>
                </a:solidFill>
              </a:rPr>
              <a:t>、</a:t>
            </a:r>
            <a:endParaRPr lang="en-US" altLang="ja-JP" sz="2000" dirty="0" smtClean="0">
              <a:solidFill>
                <a:schemeClr val="tx1"/>
              </a:solidFill>
            </a:endParaRPr>
          </a:p>
          <a:p>
            <a:pPr algn="ctr"/>
            <a:r>
              <a:rPr lang="ja-JP" altLang="en-US" sz="2000" dirty="0" smtClean="0">
                <a:solidFill>
                  <a:schemeClr val="tx1"/>
                </a:solidFill>
              </a:rPr>
              <a:t>店舗内</a:t>
            </a:r>
            <a:r>
              <a:rPr lang="ja-JP" altLang="en-US" sz="2000" dirty="0">
                <a:solidFill>
                  <a:schemeClr val="tx1"/>
                </a:solidFill>
              </a:rPr>
              <a:t>行動に繋がる。</a:t>
            </a:r>
            <a:endParaRPr kumimoji="1" lang="ja-JP" altLang="en-US" dirty="0">
              <a:solidFill>
                <a:schemeClr val="tx1"/>
              </a:solidFill>
            </a:endParaRPr>
          </a:p>
        </p:txBody>
      </p:sp>
      <p:cxnSp>
        <p:nvCxnSpPr>
          <p:cNvPr id="12" name="直線コネクタ 11"/>
          <p:cNvCxnSpPr/>
          <p:nvPr/>
        </p:nvCxnSpPr>
        <p:spPr>
          <a:xfrm>
            <a:off x="899592" y="4509120"/>
            <a:ext cx="0" cy="136815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flipH="1">
            <a:off x="912168" y="4996557"/>
            <a:ext cx="27964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flipH="1">
            <a:off x="889377" y="5877272"/>
            <a:ext cx="32522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星 8 16"/>
          <p:cNvSpPr/>
          <p:nvPr/>
        </p:nvSpPr>
        <p:spPr>
          <a:xfrm>
            <a:off x="7678398" y="800708"/>
            <a:ext cx="1296144" cy="936104"/>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accent3">
                    <a:lumMod val="75000"/>
                  </a:schemeClr>
                </a:solidFill>
              </a:rPr>
              <a:t>棄却</a:t>
            </a:r>
            <a:endParaRPr kumimoji="1" lang="ja-JP" altLang="en-US" sz="2400" dirty="0">
              <a:solidFill>
                <a:schemeClr val="accent3">
                  <a:lumMod val="75000"/>
                </a:schemeClr>
              </a:solidFill>
            </a:endParaRPr>
          </a:p>
        </p:txBody>
      </p:sp>
      <p:sp>
        <p:nvSpPr>
          <p:cNvPr id="18" name="星 8 17"/>
          <p:cNvSpPr/>
          <p:nvPr/>
        </p:nvSpPr>
        <p:spPr>
          <a:xfrm>
            <a:off x="7708914" y="2537790"/>
            <a:ext cx="1219944" cy="1062340"/>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accent3">
                    <a:lumMod val="75000"/>
                  </a:schemeClr>
                </a:solidFill>
              </a:rPr>
              <a:t>一部支持</a:t>
            </a:r>
            <a:endParaRPr kumimoji="1" lang="ja-JP" altLang="en-US" sz="2400" dirty="0">
              <a:solidFill>
                <a:schemeClr val="accent3">
                  <a:lumMod val="75000"/>
                </a:schemeClr>
              </a:solidFill>
            </a:endParaRPr>
          </a:p>
        </p:txBody>
      </p:sp>
      <p:sp>
        <p:nvSpPr>
          <p:cNvPr id="19" name="星 8 18"/>
          <p:cNvSpPr/>
          <p:nvPr/>
        </p:nvSpPr>
        <p:spPr>
          <a:xfrm>
            <a:off x="7704348" y="4437112"/>
            <a:ext cx="1232520" cy="684076"/>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accent3">
                    <a:lumMod val="75000"/>
                  </a:schemeClr>
                </a:solidFill>
              </a:rPr>
              <a:t>棄却</a:t>
            </a:r>
            <a:endParaRPr kumimoji="1" lang="ja-JP" altLang="en-US" sz="2000" dirty="0">
              <a:solidFill>
                <a:schemeClr val="accent3">
                  <a:lumMod val="75000"/>
                </a:schemeClr>
              </a:solidFill>
            </a:endParaRPr>
          </a:p>
        </p:txBody>
      </p:sp>
      <p:sp>
        <p:nvSpPr>
          <p:cNvPr id="20" name="星 8 19"/>
          <p:cNvSpPr/>
          <p:nvPr/>
        </p:nvSpPr>
        <p:spPr>
          <a:xfrm>
            <a:off x="7676728" y="5370692"/>
            <a:ext cx="1260140" cy="722604"/>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FF0000"/>
                </a:solidFill>
              </a:rPr>
              <a:t>支持</a:t>
            </a:r>
            <a:endParaRPr kumimoji="1" lang="ja-JP" altLang="en-US" sz="2000" dirty="0">
              <a:solidFill>
                <a:srgbClr val="FF0000"/>
              </a:solidFill>
            </a:endParaRPr>
          </a:p>
        </p:txBody>
      </p:sp>
    </p:spTree>
    <p:extLst>
      <p:ext uri="{BB962C8B-B14F-4D97-AF65-F5344CB8AC3E}">
        <p14:creationId xmlns:p14="http://schemas.microsoft.com/office/powerpoint/2010/main" val="23315022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仮説検証結果まとめ</a:t>
            </a:r>
            <a:endParaRPr kumimoji="1" lang="ja-JP" altLang="en-US" dirty="0"/>
          </a:p>
        </p:txBody>
      </p:sp>
      <p:sp>
        <p:nvSpPr>
          <p:cNvPr id="3" name="コンテンツ プレースホルダー 2"/>
          <p:cNvSpPr>
            <a:spLocks noGrp="1"/>
          </p:cNvSpPr>
          <p:nvPr>
            <p:ph idx="1"/>
          </p:nvPr>
        </p:nvSpPr>
        <p:spPr>
          <a:xfrm>
            <a:off x="457200" y="908720"/>
            <a:ext cx="7620000" cy="5217443"/>
          </a:xfrm>
        </p:spPr>
        <p:txBody>
          <a:bodyPr/>
          <a:lstStyle/>
          <a:p>
            <a:r>
              <a:rPr kumimoji="1" lang="ja-JP" altLang="en-US" dirty="0" smtClean="0"/>
              <a:t>仮説３</a:t>
            </a:r>
            <a:endParaRPr kumimoji="1" lang="en-US" altLang="ja-JP" dirty="0" smtClean="0"/>
          </a:p>
          <a:p>
            <a:endParaRPr lang="en-US" altLang="ja-JP" dirty="0"/>
          </a:p>
          <a:p>
            <a:endParaRPr kumimoji="1" lang="en-US" altLang="ja-JP" dirty="0" smtClean="0"/>
          </a:p>
          <a:p>
            <a:endParaRPr lang="en-US" altLang="ja-JP" dirty="0"/>
          </a:p>
          <a:p>
            <a:r>
              <a:rPr kumimoji="1" lang="ja-JP" altLang="en-US" dirty="0" smtClean="0"/>
              <a:t>仮説４</a:t>
            </a:r>
            <a:endParaRPr kumimoji="1" lang="ja-JP" altLang="en-US" dirty="0"/>
          </a:p>
        </p:txBody>
      </p:sp>
      <p:sp>
        <p:nvSpPr>
          <p:cNvPr id="4" name="日付プレースホルダー 3"/>
          <p:cNvSpPr>
            <a:spLocks noGrp="1"/>
          </p:cNvSpPr>
          <p:nvPr>
            <p:ph type="dt" sz="half" idx="10"/>
          </p:nvPr>
        </p:nvSpPr>
        <p:spPr/>
        <p:txBody>
          <a:bodyPr/>
          <a:lstStyle/>
          <a:p>
            <a:fld id="{B4812068-AD1C-4E5F-86E3-027B90EBEDCC}"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79</a:t>
            </a:fld>
            <a:endParaRPr kumimoji="1" lang="ja-JP" altLang="en-US"/>
          </a:p>
        </p:txBody>
      </p:sp>
      <p:sp>
        <p:nvSpPr>
          <p:cNvPr id="6" name="角丸四角形 5"/>
          <p:cNvSpPr/>
          <p:nvPr/>
        </p:nvSpPr>
        <p:spPr>
          <a:xfrm>
            <a:off x="539552" y="1268760"/>
            <a:ext cx="7344816" cy="1440160"/>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000" dirty="0">
                <a:solidFill>
                  <a:schemeClr val="tx1"/>
                </a:solidFill>
              </a:rPr>
              <a:t>駅ナカのアパレル店舗において、品数を狭く、深く、少なくすることで、そのブランドのコンセプトを知らない通勤中の女性に対し、短時間でブランド・コンセプトが伝わる。</a:t>
            </a:r>
          </a:p>
        </p:txBody>
      </p:sp>
      <p:sp>
        <p:nvSpPr>
          <p:cNvPr id="7" name="角丸四角形 6"/>
          <p:cNvSpPr/>
          <p:nvPr/>
        </p:nvSpPr>
        <p:spPr>
          <a:xfrm>
            <a:off x="539552" y="3068960"/>
            <a:ext cx="7344816" cy="1440160"/>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000" dirty="0">
                <a:solidFill>
                  <a:schemeClr val="tx1"/>
                </a:solidFill>
              </a:rPr>
              <a:t>駅ナカのアパレル店舗において、品数を狭く、深く、少なくすることでそのブランドのコンセプトを知らない通勤中の女性に対し、店舗空間内での肯定的な感情・購買への肯定的な感情を促す。</a:t>
            </a:r>
          </a:p>
        </p:txBody>
      </p:sp>
      <p:sp>
        <p:nvSpPr>
          <p:cNvPr id="9" name="角丸四角形 8"/>
          <p:cNvSpPr/>
          <p:nvPr/>
        </p:nvSpPr>
        <p:spPr>
          <a:xfrm>
            <a:off x="1187624" y="4653136"/>
            <a:ext cx="6696744" cy="663554"/>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系</a:t>
            </a:r>
            <a:r>
              <a:rPr lang="ja-JP" altLang="en-US" sz="2000" dirty="0">
                <a:solidFill>
                  <a:schemeClr val="tx1"/>
                </a:solidFill>
              </a:rPr>
              <a:t>１：品数を狭く、深く、少なくすることで、店舗空間内での肯定的な感情を促す</a:t>
            </a:r>
            <a:r>
              <a:rPr lang="ja-JP" altLang="en-US" sz="2000" dirty="0" smtClean="0">
                <a:solidFill>
                  <a:schemeClr val="tx1"/>
                </a:solidFill>
              </a:rPr>
              <a:t>。</a:t>
            </a:r>
            <a:endParaRPr lang="ja-JP" altLang="en-US" sz="2000" dirty="0">
              <a:solidFill>
                <a:schemeClr val="tx1"/>
              </a:solidFill>
            </a:endParaRPr>
          </a:p>
        </p:txBody>
      </p:sp>
      <p:sp>
        <p:nvSpPr>
          <p:cNvPr id="10" name="角丸四角形 9"/>
          <p:cNvSpPr/>
          <p:nvPr/>
        </p:nvSpPr>
        <p:spPr>
          <a:xfrm>
            <a:off x="1187624" y="5370692"/>
            <a:ext cx="6696744" cy="776605"/>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系</a:t>
            </a:r>
            <a:r>
              <a:rPr lang="ja-JP" altLang="en-US" sz="2000" dirty="0">
                <a:solidFill>
                  <a:schemeClr val="tx1"/>
                </a:solidFill>
              </a:rPr>
              <a:t>２：品数を狭く、深く、少なくすることで、購買への肯定的な感情を促す</a:t>
            </a:r>
            <a:r>
              <a:rPr lang="ja-JP" altLang="en-US" sz="2000" dirty="0" smtClean="0">
                <a:solidFill>
                  <a:schemeClr val="tx1"/>
                </a:solidFill>
              </a:rPr>
              <a:t>。</a:t>
            </a:r>
            <a:endParaRPr lang="ja-JP" altLang="en-US" sz="2000" dirty="0">
              <a:solidFill>
                <a:schemeClr val="tx1"/>
              </a:solidFill>
            </a:endParaRPr>
          </a:p>
        </p:txBody>
      </p:sp>
      <p:cxnSp>
        <p:nvCxnSpPr>
          <p:cNvPr id="12" name="直線コネクタ 11"/>
          <p:cNvCxnSpPr/>
          <p:nvPr/>
        </p:nvCxnSpPr>
        <p:spPr>
          <a:xfrm>
            <a:off x="899592" y="4509120"/>
            <a:ext cx="0" cy="136815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flipH="1">
            <a:off x="912168" y="4996557"/>
            <a:ext cx="27964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flipH="1">
            <a:off x="889377" y="5877272"/>
            <a:ext cx="32522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星 8 14"/>
          <p:cNvSpPr/>
          <p:nvPr/>
        </p:nvSpPr>
        <p:spPr>
          <a:xfrm>
            <a:off x="7676728" y="907458"/>
            <a:ext cx="1260140" cy="1081382"/>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FF0000"/>
                </a:solidFill>
              </a:rPr>
              <a:t>支持</a:t>
            </a:r>
            <a:endParaRPr kumimoji="1" lang="ja-JP" altLang="en-US" sz="2000" dirty="0">
              <a:solidFill>
                <a:srgbClr val="FF0000"/>
              </a:solidFill>
            </a:endParaRPr>
          </a:p>
        </p:txBody>
      </p:sp>
      <p:sp>
        <p:nvSpPr>
          <p:cNvPr id="16" name="星 8 15"/>
          <p:cNvSpPr/>
          <p:nvPr/>
        </p:nvSpPr>
        <p:spPr>
          <a:xfrm>
            <a:off x="7697561" y="2852936"/>
            <a:ext cx="1296144" cy="936104"/>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accent3">
                    <a:lumMod val="75000"/>
                  </a:schemeClr>
                </a:solidFill>
              </a:rPr>
              <a:t>棄却</a:t>
            </a:r>
            <a:endParaRPr kumimoji="1" lang="ja-JP" altLang="en-US" sz="2400" dirty="0">
              <a:solidFill>
                <a:schemeClr val="accent3">
                  <a:lumMod val="75000"/>
                </a:schemeClr>
              </a:solidFill>
            </a:endParaRPr>
          </a:p>
        </p:txBody>
      </p:sp>
      <p:sp>
        <p:nvSpPr>
          <p:cNvPr id="17" name="星 8 16"/>
          <p:cNvSpPr/>
          <p:nvPr/>
        </p:nvSpPr>
        <p:spPr>
          <a:xfrm>
            <a:off x="7767580" y="4493943"/>
            <a:ext cx="1156107" cy="822747"/>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accent3">
                    <a:lumMod val="75000"/>
                  </a:schemeClr>
                </a:solidFill>
              </a:rPr>
              <a:t>棄却</a:t>
            </a:r>
            <a:endParaRPr kumimoji="1" lang="ja-JP" altLang="en-US" sz="2400" dirty="0">
              <a:solidFill>
                <a:schemeClr val="accent3">
                  <a:lumMod val="75000"/>
                </a:schemeClr>
              </a:solidFill>
            </a:endParaRPr>
          </a:p>
        </p:txBody>
      </p:sp>
      <p:sp>
        <p:nvSpPr>
          <p:cNvPr id="18" name="星 8 17"/>
          <p:cNvSpPr/>
          <p:nvPr/>
        </p:nvSpPr>
        <p:spPr>
          <a:xfrm>
            <a:off x="7794349" y="5366000"/>
            <a:ext cx="1180193" cy="662533"/>
          </a:xfrm>
          <a:prstGeom prst="star8">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accent3">
                    <a:lumMod val="75000"/>
                  </a:schemeClr>
                </a:solidFill>
              </a:rPr>
              <a:t>棄却</a:t>
            </a:r>
            <a:endParaRPr kumimoji="1" lang="ja-JP" altLang="en-US" sz="2400" dirty="0">
              <a:solidFill>
                <a:schemeClr val="accent3">
                  <a:lumMod val="75000"/>
                </a:schemeClr>
              </a:solidFill>
            </a:endParaRPr>
          </a:p>
        </p:txBody>
      </p:sp>
    </p:spTree>
    <p:extLst>
      <p:ext uri="{BB962C8B-B14F-4D97-AF65-F5344CB8AC3E}">
        <p14:creationId xmlns:p14="http://schemas.microsoft.com/office/powerpoint/2010/main" val="109248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32656"/>
            <a:ext cx="5791200" cy="687606"/>
          </a:xfrm>
        </p:spPr>
        <p:txBody>
          <a:bodyPr/>
          <a:lstStyle/>
          <a:p>
            <a:r>
              <a:rPr kumimoji="1" lang="ja-JP" altLang="en-US" dirty="0" smtClean="0"/>
              <a:t>ステーション・ルネッサンス</a:t>
            </a:r>
            <a:endParaRPr kumimoji="1" lang="ja-JP" altLang="en-US" dirty="0"/>
          </a:p>
        </p:txBody>
      </p:sp>
      <p:sp>
        <p:nvSpPr>
          <p:cNvPr id="3" name="コンテンツ プレースホルダー 2"/>
          <p:cNvSpPr>
            <a:spLocks noGrp="1"/>
          </p:cNvSpPr>
          <p:nvPr>
            <p:ph idx="1"/>
          </p:nvPr>
        </p:nvSpPr>
        <p:spPr>
          <a:xfrm>
            <a:off x="467544" y="1196752"/>
            <a:ext cx="7620000" cy="4373563"/>
          </a:xfrm>
        </p:spPr>
        <p:txBody>
          <a:bodyPr/>
          <a:lstStyle/>
          <a:p>
            <a:pPr marL="342900" indent="-342900">
              <a:buFont typeface="Arial" pitchFamily="34" charset="0"/>
              <a:buChar char="•"/>
            </a:pPr>
            <a:r>
              <a:rPr kumimoji="1" lang="ja-JP" altLang="en-US" dirty="0" smtClean="0">
                <a:latin typeface="+mn-ea"/>
              </a:rPr>
              <a:t>これは</a:t>
            </a:r>
            <a:r>
              <a:rPr kumimoji="1" lang="en-US" altLang="ja-JP" dirty="0" smtClean="0">
                <a:latin typeface="+mn-ea"/>
              </a:rPr>
              <a:t>2000</a:t>
            </a:r>
            <a:r>
              <a:rPr kumimoji="1" lang="ja-JP" altLang="en-US" dirty="0" smtClean="0">
                <a:latin typeface="+mn-ea"/>
              </a:rPr>
              <a:t>年に策定された</a:t>
            </a:r>
            <a:r>
              <a:rPr lang="ja-JP" altLang="en-US" dirty="0">
                <a:latin typeface="+mn-ea"/>
              </a:rPr>
              <a:t>取り組み</a:t>
            </a:r>
            <a:r>
              <a:rPr kumimoji="1" lang="ja-JP" altLang="en-US" dirty="0" smtClean="0">
                <a:latin typeface="+mn-ea"/>
              </a:rPr>
              <a:t>で、バリアフリーなど既存設備の改修に加え、各駅の事業配置をゼロから見直し、</a:t>
            </a:r>
            <a:r>
              <a:rPr kumimoji="1" lang="en-US" altLang="ja-JP" dirty="0" smtClean="0">
                <a:latin typeface="+mn-ea"/>
              </a:rPr>
              <a:t>10</a:t>
            </a:r>
            <a:r>
              <a:rPr kumimoji="1" lang="ja-JP" altLang="en-US" dirty="0" smtClean="0">
                <a:latin typeface="+mn-ea"/>
              </a:rPr>
              <a:t>万平方メートルの新たな事業スペースを創出するというもの</a:t>
            </a:r>
            <a:r>
              <a:rPr lang="ja-JP" altLang="en-US" dirty="0" smtClean="0">
                <a:latin typeface="+mn-ea"/>
              </a:rPr>
              <a:t>である。その結果、</a:t>
            </a:r>
            <a:r>
              <a:rPr kumimoji="1" lang="en-US" altLang="ja-JP" dirty="0" smtClean="0"/>
              <a:t>6</a:t>
            </a:r>
            <a:r>
              <a:rPr kumimoji="1" lang="ja-JP" altLang="en-US" dirty="0" smtClean="0"/>
              <a:t>万平方メートルの「駅ナカ」ビジネスが生まれた。</a:t>
            </a:r>
            <a:endParaRPr kumimoji="1" lang="en-US" altLang="ja-JP" dirty="0" smtClean="0"/>
          </a:p>
          <a:p>
            <a:pPr marL="342900" indent="-342900">
              <a:buFont typeface="Arial" pitchFamily="34" charset="0"/>
              <a:buChar char="•"/>
            </a:pPr>
            <a:r>
              <a:rPr lang="en-US" altLang="ja-JP" dirty="0" smtClean="0"/>
              <a:t>06</a:t>
            </a:r>
            <a:r>
              <a:rPr lang="ja-JP" altLang="en-US" dirty="0" smtClean="0"/>
              <a:t>年度には「ディラ大船」、</a:t>
            </a:r>
            <a:r>
              <a:rPr lang="en-US" altLang="ja-JP" dirty="0" smtClean="0"/>
              <a:t>07</a:t>
            </a:r>
            <a:r>
              <a:rPr lang="ja-JP" altLang="en-US" dirty="0" smtClean="0"/>
              <a:t>年度には立川駅に「エキュート立川」がオープンした。</a:t>
            </a:r>
            <a:endParaRPr kumimoji="1" lang="ja-JP" altLang="en-US" dirty="0"/>
          </a:p>
        </p:txBody>
      </p:sp>
      <p:sp>
        <p:nvSpPr>
          <p:cNvPr id="4" name="日付プレースホルダー 3"/>
          <p:cNvSpPr>
            <a:spLocks noGrp="1"/>
          </p:cNvSpPr>
          <p:nvPr>
            <p:ph type="dt" sz="half" idx="10"/>
          </p:nvPr>
        </p:nvSpPr>
        <p:spPr/>
        <p:txBody>
          <a:bodyPr/>
          <a:lstStyle/>
          <a:p>
            <a:fld id="{989C9891-9231-46DA-8F50-56B4B53A11F9}"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a:t>
            </a:fld>
            <a:endParaRPr kumimoji="1" lang="ja-JP" altLang="en-US" dirty="0"/>
          </a:p>
        </p:txBody>
      </p:sp>
      <p:sp>
        <p:nvSpPr>
          <p:cNvPr id="6" name="下矢印 5"/>
          <p:cNvSpPr/>
          <p:nvPr/>
        </p:nvSpPr>
        <p:spPr>
          <a:xfrm>
            <a:off x="4047873" y="3406353"/>
            <a:ext cx="864096"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角丸四角形 6"/>
          <p:cNvSpPr/>
          <p:nvPr/>
        </p:nvSpPr>
        <p:spPr>
          <a:xfrm>
            <a:off x="1115616" y="4293096"/>
            <a:ext cx="6768752" cy="1368152"/>
          </a:xfrm>
          <a:prstGeom prst="round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民営化とステーション・ルネッサンスによって、</a:t>
            </a:r>
            <a:endParaRPr kumimoji="1" lang="en-US" altLang="ja-JP" sz="2400" dirty="0" smtClean="0">
              <a:solidFill>
                <a:schemeClr val="tx1"/>
              </a:solidFill>
            </a:endParaRPr>
          </a:p>
          <a:p>
            <a:pPr algn="ctr"/>
            <a:r>
              <a:rPr lang="ja-JP" altLang="en-US" sz="2400" dirty="0" smtClean="0">
                <a:solidFill>
                  <a:srgbClr val="00B050"/>
                </a:solidFill>
              </a:rPr>
              <a:t>駅ナカ</a:t>
            </a:r>
            <a:r>
              <a:rPr lang="ja-JP" altLang="en-US" sz="2400" dirty="0" smtClean="0">
                <a:solidFill>
                  <a:schemeClr val="tx1"/>
                </a:solidFill>
              </a:rPr>
              <a:t>に幅広いジャンルの店舗が進出</a:t>
            </a:r>
            <a:endParaRPr kumimoji="1" lang="ja-JP" altLang="en-US" sz="2400" dirty="0">
              <a:solidFill>
                <a:schemeClr val="tx1"/>
              </a:solidFill>
            </a:endParaRPr>
          </a:p>
        </p:txBody>
      </p:sp>
    </p:spTree>
    <p:extLst>
      <p:ext uri="{BB962C8B-B14F-4D97-AF65-F5344CB8AC3E}">
        <p14:creationId xmlns:p14="http://schemas.microsoft.com/office/powerpoint/2010/main" val="176527267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900018"/>
          </a:xfrm>
        </p:spPr>
        <p:txBody>
          <a:bodyPr/>
          <a:lstStyle/>
          <a:p>
            <a:r>
              <a:rPr kumimoji="1" lang="ja-JP" altLang="en-US" dirty="0" smtClean="0"/>
              <a:t>実務的インプリケーション①</a:t>
            </a:r>
            <a:endParaRPr kumimoji="1" lang="ja-JP" altLang="en-US" dirty="0"/>
          </a:p>
        </p:txBody>
      </p:sp>
      <p:sp>
        <p:nvSpPr>
          <p:cNvPr id="3" name="コンテンツ プレースホルダー 2"/>
          <p:cNvSpPr>
            <a:spLocks noGrp="1"/>
          </p:cNvSpPr>
          <p:nvPr>
            <p:ph idx="1"/>
          </p:nvPr>
        </p:nvSpPr>
        <p:spPr>
          <a:xfrm>
            <a:off x="457199" y="1052736"/>
            <a:ext cx="8082061" cy="5472608"/>
          </a:xfrm>
        </p:spPr>
        <p:txBody>
          <a:bodyPr>
            <a:normAutofit/>
          </a:bodyPr>
          <a:lstStyle/>
          <a:p>
            <a:endParaRPr lang="en-US" altLang="ja-JP" dirty="0" smtClean="0"/>
          </a:p>
          <a:p>
            <a:endParaRPr lang="en-US" altLang="ja-JP" dirty="0"/>
          </a:p>
          <a:p>
            <a:endParaRPr lang="en-US" altLang="ja-JP" dirty="0" smtClean="0"/>
          </a:p>
          <a:p>
            <a:endParaRPr lang="en-US" altLang="ja-JP" dirty="0" smtClean="0"/>
          </a:p>
          <a:p>
            <a:endParaRPr lang="en-US" altLang="ja-JP" dirty="0"/>
          </a:p>
          <a:p>
            <a:endParaRPr lang="en-US" altLang="ja-JP" dirty="0" smtClean="0"/>
          </a:p>
          <a:p>
            <a:endParaRPr lang="en-US" altLang="ja-JP" dirty="0"/>
          </a:p>
          <a:p>
            <a:r>
              <a:rPr lang="ja-JP" altLang="en-US" dirty="0" smtClean="0"/>
              <a:t>以上の項目をもとに、アパレルへの関与度によって分析結果に違いがあるのかを検証したが、違いはほぼ見られなかった。</a:t>
            </a:r>
            <a:endParaRPr lang="en-US" altLang="ja-JP" dirty="0" smtClean="0"/>
          </a:p>
          <a:p>
            <a:endParaRPr lang="en-US" altLang="ja-JP" dirty="0" smtClean="0"/>
          </a:p>
          <a:p>
            <a:r>
              <a:rPr lang="ja-JP" altLang="en-US" u="sng" dirty="0" smtClean="0"/>
              <a:t>関与度</a:t>
            </a:r>
            <a:r>
              <a:rPr lang="ja-JP" altLang="en-US" u="sng" dirty="0"/>
              <a:t>の差</a:t>
            </a:r>
            <a:r>
              <a:rPr lang="ja-JP" altLang="en-US" u="sng" dirty="0" smtClean="0"/>
              <a:t>は、私たちの仮説には影響を及ぼさないので、</a:t>
            </a:r>
            <a:endParaRPr lang="en-US" altLang="ja-JP" u="sng" dirty="0" smtClean="0"/>
          </a:p>
          <a:p>
            <a:r>
              <a:rPr lang="ja-JP" altLang="en-US" u="sng" dirty="0"/>
              <a:t>どのよう</a:t>
            </a:r>
            <a:r>
              <a:rPr lang="ja-JP" altLang="en-US" u="sng" dirty="0" smtClean="0"/>
              <a:t>な消費者に対しても有効であると考えられる。</a:t>
            </a:r>
            <a:endParaRPr lang="en-US" altLang="ja-JP" u="sng" dirty="0" smtClean="0"/>
          </a:p>
        </p:txBody>
      </p:sp>
      <p:sp>
        <p:nvSpPr>
          <p:cNvPr id="4" name="日付プレースホルダー 3"/>
          <p:cNvSpPr>
            <a:spLocks noGrp="1"/>
          </p:cNvSpPr>
          <p:nvPr>
            <p:ph type="dt" sz="half" idx="10"/>
          </p:nvPr>
        </p:nvSpPr>
        <p:spPr/>
        <p:txBody>
          <a:bodyPr/>
          <a:lstStyle/>
          <a:p>
            <a:fld id="{59D1C99B-1671-44EB-B6BE-2A5183A45C3B}"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80</a:t>
            </a:fld>
            <a:endParaRPr kumimoji="1" lang="ja-JP" altLang="en-US"/>
          </a:p>
        </p:txBody>
      </p:sp>
      <p:sp>
        <p:nvSpPr>
          <p:cNvPr id="6" name="正方形/長方形 5"/>
          <p:cNvSpPr/>
          <p:nvPr/>
        </p:nvSpPr>
        <p:spPr>
          <a:xfrm>
            <a:off x="273374" y="1268760"/>
            <a:ext cx="8280920" cy="28803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ja-JP" sz="2000" dirty="0">
                <a:solidFill>
                  <a:schemeClr val="tx1"/>
                </a:solidFill>
              </a:rPr>
              <a:t>問１．あなたはお店で衣服や服飾雑貨（バッグ、靴、帽子、アクセサリー類）を選ぶことは好きですか。最も当てはまるものを選んでください。（１つだけ）</a:t>
            </a:r>
          </a:p>
          <a:p>
            <a:r>
              <a:rPr lang="ja-JP" altLang="ja-JP" sz="2000" dirty="0">
                <a:solidFill>
                  <a:schemeClr val="tx1"/>
                </a:solidFill>
              </a:rPr>
              <a:t>　１．好き　　２．どちらかといえば好き　３．どちらかといえば好きではない</a:t>
            </a:r>
          </a:p>
          <a:p>
            <a:r>
              <a:rPr lang="ja-JP" altLang="ja-JP" sz="2000" dirty="0">
                <a:solidFill>
                  <a:schemeClr val="tx1"/>
                </a:solidFill>
              </a:rPr>
              <a:t>　４．好きではない</a:t>
            </a:r>
          </a:p>
          <a:p>
            <a:r>
              <a:rPr lang="en-US" altLang="ja-JP" sz="2000" dirty="0">
                <a:solidFill>
                  <a:schemeClr val="tx1"/>
                </a:solidFill>
              </a:rPr>
              <a:t> </a:t>
            </a:r>
            <a:endParaRPr lang="ja-JP" altLang="ja-JP" sz="2000" dirty="0">
              <a:solidFill>
                <a:schemeClr val="tx1"/>
              </a:solidFill>
            </a:endParaRPr>
          </a:p>
          <a:p>
            <a:r>
              <a:rPr lang="ja-JP" altLang="ja-JP" sz="2000" dirty="0">
                <a:solidFill>
                  <a:schemeClr val="tx1"/>
                </a:solidFill>
              </a:rPr>
              <a:t>問２．衣服や服飾雑貨（バッグ、靴、帽子、アクセサリー類）を購入するためのお気に入りのアパレルブランドが</a:t>
            </a:r>
            <a:r>
              <a:rPr lang="ja-JP" altLang="ja-JP" sz="2000" u="sng" dirty="0">
                <a:solidFill>
                  <a:schemeClr val="tx1"/>
                </a:solidFill>
              </a:rPr>
              <a:t>１つ</a:t>
            </a:r>
            <a:r>
              <a:rPr lang="ja-JP" altLang="ja-JP" sz="2000" dirty="0">
                <a:solidFill>
                  <a:schemeClr val="tx1"/>
                </a:solidFill>
              </a:rPr>
              <a:t>以上ありますか。（１つだけ）</a:t>
            </a:r>
          </a:p>
          <a:p>
            <a:r>
              <a:rPr lang="ja-JP" altLang="ja-JP" sz="2000" dirty="0">
                <a:solidFill>
                  <a:schemeClr val="tx1"/>
                </a:solidFill>
              </a:rPr>
              <a:t>　１．ある　　２．ない</a:t>
            </a:r>
            <a:endParaRPr kumimoji="1" lang="ja-JP" altLang="en-US" sz="2000" dirty="0">
              <a:solidFill>
                <a:schemeClr val="tx1"/>
              </a:solidFill>
            </a:endParaRPr>
          </a:p>
        </p:txBody>
      </p:sp>
      <p:sp>
        <p:nvSpPr>
          <p:cNvPr id="7" name="下矢印 6"/>
          <p:cNvSpPr/>
          <p:nvPr/>
        </p:nvSpPr>
        <p:spPr>
          <a:xfrm>
            <a:off x="3563888" y="4869160"/>
            <a:ext cx="1296144" cy="484021"/>
          </a:xfrm>
          <a:prstGeom prst="downArrow">
            <a:avLst/>
          </a:prstGeom>
          <a:solidFill>
            <a:srgbClr val="FF6600"/>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5004048" y="4911115"/>
            <a:ext cx="2088232" cy="400110"/>
          </a:xfrm>
          <a:prstGeom prst="rect">
            <a:avLst/>
          </a:prstGeom>
          <a:noFill/>
        </p:spPr>
        <p:txBody>
          <a:bodyPr wrap="square" rtlCol="0">
            <a:spAutoFit/>
          </a:bodyPr>
          <a:lstStyle/>
          <a:p>
            <a:r>
              <a:rPr kumimoji="1" lang="ja-JP" altLang="en-US" sz="2000" dirty="0" smtClean="0"/>
              <a:t>つまり</a:t>
            </a:r>
            <a:r>
              <a:rPr kumimoji="1" lang="en-US" altLang="ja-JP" sz="2000" dirty="0" smtClean="0"/>
              <a:t>…</a:t>
            </a:r>
            <a:endParaRPr kumimoji="1" lang="ja-JP" altLang="en-US" sz="2000" dirty="0"/>
          </a:p>
        </p:txBody>
      </p:sp>
    </p:spTree>
    <p:extLst>
      <p:ext uri="{BB962C8B-B14F-4D97-AF65-F5344CB8AC3E}">
        <p14:creationId xmlns:p14="http://schemas.microsoft.com/office/powerpoint/2010/main" val="20628809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900018"/>
          </a:xfrm>
        </p:spPr>
        <p:txBody>
          <a:bodyPr/>
          <a:lstStyle/>
          <a:p>
            <a:r>
              <a:rPr kumimoji="1" lang="ja-JP" altLang="en-US" dirty="0" smtClean="0"/>
              <a:t>実務的インプリケーション②</a:t>
            </a:r>
            <a:endParaRPr kumimoji="1" lang="ja-JP" altLang="en-US" dirty="0"/>
          </a:p>
        </p:txBody>
      </p:sp>
      <p:sp>
        <p:nvSpPr>
          <p:cNvPr id="3" name="コンテンツ プレースホルダー 2"/>
          <p:cNvSpPr>
            <a:spLocks noGrp="1"/>
          </p:cNvSpPr>
          <p:nvPr>
            <p:ph idx="1"/>
          </p:nvPr>
        </p:nvSpPr>
        <p:spPr>
          <a:xfrm>
            <a:off x="457200" y="1700808"/>
            <a:ext cx="8147248" cy="4680520"/>
          </a:xfrm>
        </p:spPr>
        <p:txBody>
          <a:bodyPr>
            <a:normAutofit/>
          </a:bodyPr>
          <a:lstStyle/>
          <a:p>
            <a:r>
              <a:rPr lang="ja-JP" altLang="en-US" sz="2400" u="sng" dirty="0" smtClean="0"/>
              <a:t>ブランドコンセプトを伝えるという広告宣伝効果（戦略提示）</a:t>
            </a:r>
            <a:endParaRPr lang="en-US" altLang="ja-JP" sz="2400" u="sng" dirty="0" smtClean="0"/>
          </a:p>
          <a:p>
            <a:r>
              <a:rPr lang="ja-JP" altLang="en-US" sz="2400" dirty="0" smtClean="0"/>
              <a:t>　現状の店舗では品数が豊富であるが、「買ってもらう」だけでなく「知ってもらう」という点も重視するのであれば、品数を少なく狭く深くしたほうがよりブランドのコンセプトが伝わり、駅ナカ店舗の役割である広告宣伝効果を発揮することができる。その結果、潜在顧客を取り込み、ゆくゆくは街ナカの同ブランド店舗での購買につながっていく可能性が期待できる。</a:t>
            </a:r>
            <a:endParaRPr lang="en-US" altLang="ja-JP" sz="2400" dirty="0" smtClean="0"/>
          </a:p>
          <a:p>
            <a:r>
              <a:rPr lang="ja-JP" altLang="en-US" sz="2800" dirty="0" smtClean="0"/>
              <a:t>　</a:t>
            </a:r>
            <a:endParaRPr lang="en-US" altLang="ja-JP" sz="2400" dirty="0" smtClean="0"/>
          </a:p>
        </p:txBody>
      </p:sp>
      <p:sp>
        <p:nvSpPr>
          <p:cNvPr id="4" name="日付プレースホルダー 3"/>
          <p:cNvSpPr>
            <a:spLocks noGrp="1"/>
          </p:cNvSpPr>
          <p:nvPr>
            <p:ph type="dt" sz="half" idx="10"/>
          </p:nvPr>
        </p:nvSpPr>
        <p:spPr/>
        <p:txBody>
          <a:bodyPr/>
          <a:lstStyle/>
          <a:p>
            <a:fld id="{CFAAA1F0-0723-418C-9A48-B89761F03ACF}"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81</a:t>
            </a:fld>
            <a:endParaRPr kumimoji="1" lang="ja-JP" altLang="en-US"/>
          </a:p>
        </p:txBody>
      </p:sp>
    </p:spTree>
    <p:extLst>
      <p:ext uri="{BB962C8B-B14F-4D97-AF65-F5344CB8AC3E}">
        <p14:creationId xmlns:p14="http://schemas.microsoft.com/office/powerpoint/2010/main" val="20802061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900018"/>
          </a:xfrm>
        </p:spPr>
        <p:txBody>
          <a:bodyPr/>
          <a:lstStyle/>
          <a:p>
            <a:r>
              <a:rPr kumimoji="1" lang="ja-JP" altLang="en-US" dirty="0" smtClean="0"/>
              <a:t>実務的インプリケーション②</a:t>
            </a:r>
            <a:endParaRPr kumimoji="1" lang="ja-JP" altLang="en-US" dirty="0"/>
          </a:p>
        </p:txBody>
      </p:sp>
      <p:sp>
        <p:nvSpPr>
          <p:cNvPr id="3" name="コンテンツ プレースホルダー 2"/>
          <p:cNvSpPr>
            <a:spLocks noGrp="1"/>
          </p:cNvSpPr>
          <p:nvPr>
            <p:ph idx="1"/>
          </p:nvPr>
        </p:nvSpPr>
        <p:spPr>
          <a:xfrm>
            <a:off x="457200" y="1628800"/>
            <a:ext cx="8147248" cy="4752528"/>
          </a:xfrm>
        </p:spPr>
        <p:txBody>
          <a:bodyPr>
            <a:noAutofit/>
          </a:bodyPr>
          <a:lstStyle/>
          <a:p>
            <a:r>
              <a:rPr lang="ja-JP" altLang="en-US" sz="2400" u="sng" dirty="0" smtClean="0"/>
              <a:t>ブランドコンセプトを伝えるという広告宣伝効果（戦略提示）</a:t>
            </a:r>
            <a:endParaRPr lang="en-US" altLang="ja-JP" sz="2400" u="sng" dirty="0" smtClean="0"/>
          </a:p>
          <a:p>
            <a:r>
              <a:rPr lang="ja-JP" altLang="en-US" sz="2400" dirty="0"/>
              <a:t>　</a:t>
            </a:r>
            <a:r>
              <a:rPr lang="ja-JP" altLang="en-US" sz="2400" dirty="0" smtClean="0"/>
              <a:t>入り口</a:t>
            </a:r>
            <a:r>
              <a:rPr lang="ja-JP" altLang="en-US" sz="2400" dirty="0"/>
              <a:t>付近で</a:t>
            </a:r>
            <a:r>
              <a:rPr lang="ja-JP" altLang="en-US" sz="2400" dirty="0" smtClean="0"/>
              <a:t>は、ブランドのコンセプトを伝えることや肯定的な感情を促すために、最寄品で行われるクロスマーチャンダイジングをアパレルにも用いることが有効なのではないかと考えたが、検証の結果、適さないことが明らかになった。しかし、ブランドコンセプトに関しては、店舗内において品数を工夫することで、より伝えることができる。つまり、ブランドコンセプトを伝えるためには、店内では品数を少なくし、入り口付近では入店を促すための別の手法を探っていく必要がある。</a:t>
            </a:r>
            <a:endParaRPr lang="en-US" altLang="ja-JP" sz="2400" dirty="0" smtClean="0"/>
          </a:p>
        </p:txBody>
      </p:sp>
      <p:sp>
        <p:nvSpPr>
          <p:cNvPr id="4" name="日付プレースホルダー 3"/>
          <p:cNvSpPr>
            <a:spLocks noGrp="1"/>
          </p:cNvSpPr>
          <p:nvPr>
            <p:ph type="dt" sz="half" idx="10"/>
          </p:nvPr>
        </p:nvSpPr>
        <p:spPr/>
        <p:txBody>
          <a:bodyPr/>
          <a:lstStyle/>
          <a:p>
            <a:fld id="{439DD475-D1D9-483C-9C69-C55AB5A52A98}"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82</a:t>
            </a:fld>
            <a:endParaRPr kumimoji="1" lang="ja-JP" altLang="en-US"/>
          </a:p>
        </p:txBody>
      </p:sp>
    </p:spTree>
    <p:extLst>
      <p:ext uri="{BB962C8B-B14F-4D97-AF65-F5344CB8AC3E}">
        <p14:creationId xmlns:p14="http://schemas.microsoft.com/office/powerpoint/2010/main" val="7428246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0"/>
            <a:ext cx="5791200" cy="1044034"/>
          </a:xfrm>
        </p:spPr>
        <p:txBody>
          <a:bodyPr/>
          <a:lstStyle/>
          <a:p>
            <a:r>
              <a:rPr kumimoji="1" lang="ja-JP" altLang="en-US" dirty="0" smtClean="0"/>
              <a:t>実務的インプリケーション③</a:t>
            </a:r>
            <a:endParaRPr kumimoji="1" lang="ja-JP" altLang="en-US" dirty="0"/>
          </a:p>
        </p:txBody>
      </p:sp>
      <p:sp>
        <p:nvSpPr>
          <p:cNvPr id="3" name="コンテンツ プレースホルダー 2"/>
          <p:cNvSpPr>
            <a:spLocks noGrp="1"/>
          </p:cNvSpPr>
          <p:nvPr>
            <p:ph idx="1"/>
          </p:nvPr>
        </p:nvSpPr>
        <p:spPr>
          <a:xfrm>
            <a:off x="467544" y="1340768"/>
            <a:ext cx="8136904" cy="5256584"/>
          </a:xfrm>
        </p:spPr>
        <p:txBody>
          <a:bodyPr>
            <a:normAutofit/>
          </a:bodyPr>
          <a:lstStyle/>
          <a:p>
            <a:r>
              <a:rPr lang="ja-JP" altLang="en-US" sz="2400" u="sng" dirty="0" smtClean="0"/>
              <a:t>店舗で肯定的な感情を促すという広告宣伝効果（戦略提示）</a:t>
            </a:r>
            <a:endParaRPr lang="en-US" altLang="ja-JP" sz="2400" dirty="0" smtClean="0"/>
          </a:p>
          <a:p>
            <a:r>
              <a:rPr lang="ja-JP" altLang="en-US" sz="2400" dirty="0" smtClean="0"/>
              <a:t>　駅ナカは、気分転換やご褒美といった購買心理が働く場所であるため、このような肯定的な感情を促すことでブランドに対して好感を持たせることができ、広告宣伝効果をより発揮できると考えた。しかし、今回検証したインストア・マーチャンダイジングの方法では肯定的な感情をより促す効果はないと分かった。</a:t>
            </a:r>
            <a:endParaRPr lang="en-US" altLang="ja-JP" sz="2400" dirty="0" smtClean="0"/>
          </a:p>
          <a:p>
            <a:r>
              <a:rPr lang="ja-JP" altLang="en-US" sz="2400" dirty="0" smtClean="0"/>
              <a:t>　以上</a:t>
            </a:r>
            <a:r>
              <a:rPr lang="ja-JP" altLang="en-US" sz="2400" dirty="0"/>
              <a:t>の</a:t>
            </a:r>
            <a:r>
              <a:rPr lang="ja-JP" altLang="en-US" sz="2400" dirty="0" smtClean="0"/>
              <a:t>ことから、陳列や品数による工夫だけではなく、店舗におけるプロモーションや販売員による接客方法を工夫することが、消費者の肯定的な感情に影響を与える一要因となりうるのではないかと考えられる。例として、消費者の感情により直接的に訴えかける五感マーケティングなどが考えられる。</a:t>
            </a:r>
            <a:endParaRPr lang="en-US" altLang="ja-JP" sz="2400" dirty="0" smtClean="0"/>
          </a:p>
        </p:txBody>
      </p:sp>
      <p:sp>
        <p:nvSpPr>
          <p:cNvPr id="4" name="日付プレースホルダー 3"/>
          <p:cNvSpPr>
            <a:spLocks noGrp="1"/>
          </p:cNvSpPr>
          <p:nvPr>
            <p:ph type="dt" sz="half" idx="10"/>
          </p:nvPr>
        </p:nvSpPr>
        <p:spPr/>
        <p:txBody>
          <a:bodyPr/>
          <a:lstStyle/>
          <a:p>
            <a:fld id="{392815DE-1D51-4317-9E31-F152E87C22D5}"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83</a:t>
            </a:fld>
            <a:endParaRPr kumimoji="1" lang="ja-JP" altLang="en-US"/>
          </a:p>
        </p:txBody>
      </p:sp>
    </p:spTree>
    <p:extLst>
      <p:ext uri="{BB962C8B-B14F-4D97-AF65-F5344CB8AC3E}">
        <p14:creationId xmlns:p14="http://schemas.microsoft.com/office/powerpoint/2010/main" val="23316365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8325"/>
            <a:ext cx="5791200" cy="972026"/>
          </a:xfrm>
        </p:spPr>
        <p:txBody>
          <a:bodyPr/>
          <a:lstStyle/>
          <a:p>
            <a:r>
              <a:rPr kumimoji="1" lang="ja-JP" altLang="en-US" dirty="0" smtClean="0"/>
              <a:t>学術的インプリケーション</a:t>
            </a:r>
            <a:endParaRPr kumimoji="1" lang="ja-JP" altLang="en-US" dirty="0"/>
          </a:p>
        </p:txBody>
      </p:sp>
      <p:sp>
        <p:nvSpPr>
          <p:cNvPr id="3" name="コンテンツ プレースホルダー 2"/>
          <p:cNvSpPr>
            <a:spLocks noGrp="1"/>
          </p:cNvSpPr>
          <p:nvPr>
            <p:ph idx="1"/>
          </p:nvPr>
        </p:nvSpPr>
        <p:spPr>
          <a:xfrm>
            <a:off x="467544" y="1412776"/>
            <a:ext cx="8075240" cy="4497363"/>
          </a:xfrm>
        </p:spPr>
        <p:txBody>
          <a:bodyPr>
            <a:noAutofit/>
          </a:bodyPr>
          <a:lstStyle/>
          <a:p>
            <a:r>
              <a:rPr lang="ja-JP" altLang="en-US" sz="2400" dirty="0" smtClean="0"/>
              <a:t>　現在、駅ナカに関する既存研究は少数であり、その中でも商業空間に関する研究や電子マネーに関する研究が</a:t>
            </a:r>
            <a:r>
              <a:rPr lang="ja-JP" altLang="en-US" sz="2400" dirty="0"/>
              <a:t>多数</a:t>
            </a:r>
            <a:r>
              <a:rPr lang="ja-JP" altLang="en-US" sz="2400" dirty="0" smtClean="0"/>
              <a:t>を占めている。駅ナカに出店しているアパレルブランドに焦点を当てた研究は未だなされていなかったため、本研究がその礎となった。</a:t>
            </a:r>
            <a:endParaRPr lang="en-US" altLang="ja-JP" sz="2400" dirty="0" smtClean="0"/>
          </a:p>
          <a:p>
            <a:r>
              <a:rPr lang="ja-JP" altLang="en-US" sz="2400" dirty="0" smtClean="0"/>
              <a:t>　現在なされている駅ナカのアパレルブランドのインストア・マーチャンダイジングは様々な面で有効であることが明らかになったと同時に、ブランドコンセプトを伝えるためにより有効な品揃えの方法を明らかにすることができた。</a:t>
            </a:r>
            <a:endParaRPr lang="en-US" altLang="ja-JP" sz="2400" dirty="0" smtClean="0"/>
          </a:p>
        </p:txBody>
      </p:sp>
      <p:sp>
        <p:nvSpPr>
          <p:cNvPr id="4" name="日付プレースホルダー 3"/>
          <p:cNvSpPr>
            <a:spLocks noGrp="1"/>
          </p:cNvSpPr>
          <p:nvPr>
            <p:ph type="dt" sz="half" idx="10"/>
          </p:nvPr>
        </p:nvSpPr>
        <p:spPr/>
        <p:txBody>
          <a:bodyPr/>
          <a:lstStyle/>
          <a:p>
            <a:fld id="{065BF96C-CFBB-42CF-A2B2-2C0571427582}"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84</a:t>
            </a:fld>
            <a:endParaRPr kumimoji="1" lang="ja-JP" altLang="en-US"/>
          </a:p>
        </p:txBody>
      </p:sp>
    </p:spTree>
    <p:extLst>
      <p:ext uri="{BB962C8B-B14F-4D97-AF65-F5344CB8AC3E}">
        <p14:creationId xmlns:p14="http://schemas.microsoft.com/office/powerpoint/2010/main" val="7633463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8325"/>
            <a:ext cx="5791200" cy="972026"/>
          </a:xfrm>
        </p:spPr>
        <p:txBody>
          <a:bodyPr/>
          <a:lstStyle/>
          <a:p>
            <a:r>
              <a:rPr kumimoji="1" lang="ja-JP" altLang="en-US" dirty="0" smtClean="0"/>
              <a:t>学術的インプリケーション</a:t>
            </a:r>
            <a:endParaRPr kumimoji="1" lang="ja-JP" altLang="en-US" dirty="0"/>
          </a:p>
        </p:txBody>
      </p:sp>
      <p:sp>
        <p:nvSpPr>
          <p:cNvPr id="3" name="コンテンツ プレースホルダー 2"/>
          <p:cNvSpPr>
            <a:spLocks noGrp="1"/>
          </p:cNvSpPr>
          <p:nvPr>
            <p:ph idx="1"/>
          </p:nvPr>
        </p:nvSpPr>
        <p:spPr>
          <a:xfrm>
            <a:off x="467544" y="1700808"/>
            <a:ext cx="8075240" cy="4209331"/>
          </a:xfrm>
        </p:spPr>
        <p:txBody>
          <a:bodyPr>
            <a:noAutofit/>
          </a:bodyPr>
          <a:lstStyle/>
          <a:p>
            <a:r>
              <a:rPr lang="ja-JP" altLang="en-US" sz="2400" dirty="0" smtClean="0"/>
              <a:t>　また、駅ナカのアパレルブランドについて研究する中で、その立地の良さを踏まえて、「購買」だけでなく「広告宣伝効果」という点に注目し、「買</a:t>
            </a:r>
            <a:r>
              <a:rPr lang="ja-JP" altLang="en-US" sz="2400" dirty="0"/>
              <a:t>って</a:t>
            </a:r>
            <a:r>
              <a:rPr lang="ja-JP" altLang="en-US" sz="2400" dirty="0" smtClean="0"/>
              <a:t>もらう」ための戦略ではなく「知ってもらう」ための戦略を示唆できたことが、学術的貢献といえる。</a:t>
            </a:r>
            <a:endParaRPr kumimoji="1" lang="ja-JP" altLang="en-US" sz="2400" dirty="0"/>
          </a:p>
        </p:txBody>
      </p:sp>
      <p:sp>
        <p:nvSpPr>
          <p:cNvPr id="4" name="日付プレースホルダー 3"/>
          <p:cNvSpPr>
            <a:spLocks noGrp="1"/>
          </p:cNvSpPr>
          <p:nvPr>
            <p:ph type="dt" sz="half" idx="10"/>
          </p:nvPr>
        </p:nvSpPr>
        <p:spPr/>
        <p:txBody>
          <a:bodyPr/>
          <a:lstStyle/>
          <a:p>
            <a:fld id="{5AA87F50-12BE-414B-9448-3102AE7280CD}"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85</a:t>
            </a:fld>
            <a:endParaRPr kumimoji="1" lang="ja-JP" altLang="en-US"/>
          </a:p>
        </p:txBody>
      </p:sp>
      <p:pic>
        <p:nvPicPr>
          <p:cNvPr id="1029" name="Picture 5" descr="C:\Users\bc1100596\AppData\Local\Microsoft\Windows\Temporary Internet Files\Content.IE5\HTTI75F0\MC900310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3741317"/>
            <a:ext cx="2270902" cy="2648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83096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1116042"/>
          </a:xfrm>
        </p:spPr>
        <p:txBody>
          <a:bodyPr/>
          <a:lstStyle/>
          <a:p>
            <a:pPr algn="l"/>
            <a:r>
              <a:rPr kumimoji="1" lang="ja-JP" altLang="en-US" dirty="0" smtClean="0"/>
              <a:t>今後の</a:t>
            </a:r>
            <a:r>
              <a:rPr lang="ja-JP" altLang="en-US" dirty="0" smtClean="0"/>
              <a:t>課題</a:t>
            </a:r>
            <a:endParaRPr kumimoji="1" lang="ja-JP" altLang="en-US" dirty="0"/>
          </a:p>
        </p:txBody>
      </p:sp>
      <p:sp>
        <p:nvSpPr>
          <p:cNvPr id="3" name="コンテンツ プレースホルダー 2"/>
          <p:cNvSpPr>
            <a:spLocks noGrp="1"/>
          </p:cNvSpPr>
          <p:nvPr>
            <p:ph idx="1"/>
          </p:nvPr>
        </p:nvSpPr>
        <p:spPr>
          <a:xfrm>
            <a:off x="457200" y="1844824"/>
            <a:ext cx="7620000" cy="4281339"/>
          </a:xfrm>
        </p:spPr>
        <p:txBody>
          <a:bodyPr/>
          <a:lstStyle/>
          <a:p>
            <a:pPr marL="0" indent="0">
              <a:buNone/>
            </a:pPr>
            <a:r>
              <a:rPr lang="ja-JP" altLang="en-US" sz="2400" dirty="0" smtClean="0"/>
              <a:t>　本研究における調査対象の駅ナカは関東圏に限定しており、また調査に用いたアパレルブランドもごく一部であるため、すべてのアパレルブランドに当てはまるとは言えない。近年、駅ナカビジネスは全国規模で展開され始め、今後さらに発展していくことが期待されるため、さらに広い範囲で調査・検証を行っていく必要がある。</a:t>
            </a:r>
            <a:endParaRPr lang="en-US" altLang="ja-JP" sz="2400" dirty="0" smtClean="0"/>
          </a:p>
        </p:txBody>
      </p:sp>
      <p:sp>
        <p:nvSpPr>
          <p:cNvPr id="4" name="日付プレースホルダー 3"/>
          <p:cNvSpPr>
            <a:spLocks noGrp="1"/>
          </p:cNvSpPr>
          <p:nvPr>
            <p:ph type="dt" sz="half" idx="10"/>
          </p:nvPr>
        </p:nvSpPr>
        <p:spPr/>
        <p:txBody>
          <a:bodyPr/>
          <a:lstStyle/>
          <a:p>
            <a:fld id="{1EEE972B-BA3C-401A-B9BD-44F7217991F9}" type="datetime1">
              <a:rPr kumimoji="1" lang="ja-JP" altLang="en-US" smtClean="0"/>
              <a:t>2013/12/18</a:t>
            </a:fld>
            <a:endParaRPr kumimoji="1" lang="ja-JP" altLang="en-US"/>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86</a:t>
            </a:fld>
            <a:endParaRPr kumimoji="1" lang="ja-JP" altLang="en-US"/>
          </a:p>
        </p:txBody>
      </p:sp>
    </p:spTree>
    <p:extLst>
      <p:ext uri="{BB962C8B-B14F-4D97-AF65-F5344CB8AC3E}">
        <p14:creationId xmlns:p14="http://schemas.microsoft.com/office/powerpoint/2010/main" val="424289231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828010"/>
          </a:xfrm>
        </p:spPr>
        <p:txBody>
          <a:bodyPr/>
          <a:lstStyle/>
          <a:p>
            <a:r>
              <a:rPr kumimoji="1" lang="ja-JP" altLang="en-US" dirty="0" smtClean="0"/>
              <a:t>参考文献</a:t>
            </a:r>
            <a:endParaRPr kumimoji="1" lang="ja-JP" altLang="en-US" dirty="0"/>
          </a:p>
        </p:txBody>
      </p:sp>
      <p:sp>
        <p:nvSpPr>
          <p:cNvPr id="3" name="コンテンツ プレースホルダー 2"/>
          <p:cNvSpPr>
            <a:spLocks noGrp="1"/>
          </p:cNvSpPr>
          <p:nvPr>
            <p:ph idx="1"/>
          </p:nvPr>
        </p:nvSpPr>
        <p:spPr>
          <a:xfrm>
            <a:off x="179512" y="1052736"/>
            <a:ext cx="8640960" cy="5073427"/>
          </a:xfrm>
        </p:spPr>
        <p:txBody>
          <a:bodyPr>
            <a:normAutofit/>
          </a:bodyPr>
          <a:lstStyle/>
          <a:p>
            <a:r>
              <a:rPr kumimoji="1" lang="en-US" altLang="ja-JP" sz="1400" dirty="0" smtClean="0"/>
              <a:t>JR</a:t>
            </a:r>
            <a:r>
              <a:rPr kumimoji="1" lang="ja-JP" altLang="en-US" sz="1400" dirty="0" smtClean="0"/>
              <a:t>東日本企画　駅消費研究センター　</a:t>
            </a:r>
            <a:r>
              <a:rPr kumimoji="1" lang="en-US" altLang="ja-JP" sz="1400" dirty="0" smtClean="0"/>
              <a:t>〔2012〕</a:t>
            </a:r>
            <a:r>
              <a:rPr kumimoji="1" lang="ja-JP" altLang="en-US" sz="1400" dirty="0" smtClean="0"/>
              <a:t>　</a:t>
            </a:r>
            <a:r>
              <a:rPr lang="ja-JP" altLang="en-US" sz="1400" dirty="0" smtClean="0"/>
              <a:t>「</a:t>
            </a:r>
            <a:r>
              <a:rPr kumimoji="1" lang="ja-JP" altLang="en-US" sz="1400" dirty="0" smtClean="0"/>
              <a:t>移動者マーケティング</a:t>
            </a:r>
            <a:r>
              <a:rPr lang="ja-JP" altLang="en-US" sz="1400" dirty="0" smtClean="0"/>
              <a:t>」</a:t>
            </a:r>
            <a:r>
              <a:rPr kumimoji="1" lang="ja-JP" altLang="en-US" sz="1400" dirty="0" smtClean="0"/>
              <a:t>日経</a:t>
            </a:r>
            <a:r>
              <a:rPr kumimoji="1" lang="en-US" altLang="ja-JP" sz="1400" dirty="0" smtClean="0"/>
              <a:t>BP</a:t>
            </a:r>
            <a:r>
              <a:rPr kumimoji="1" lang="ja-JP" altLang="en-US" sz="1400" dirty="0" smtClean="0"/>
              <a:t>コンサルティング</a:t>
            </a:r>
            <a:endParaRPr kumimoji="1" lang="en-US" altLang="ja-JP" sz="1400" dirty="0" smtClean="0"/>
          </a:p>
          <a:p>
            <a:r>
              <a:rPr lang="en-US" altLang="ja-JP" sz="1400" dirty="0" smtClean="0"/>
              <a:t>JMR</a:t>
            </a:r>
            <a:r>
              <a:rPr lang="ja-JP" altLang="en-US" sz="1400" dirty="0" smtClean="0"/>
              <a:t>生活総合研究所</a:t>
            </a:r>
            <a:r>
              <a:rPr lang="ja-JP" altLang="en-US" sz="1400" dirty="0"/>
              <a:t>　</a:t>
            </a:r>
            <a:r>
              <a:rPr lang="en-US" altLang="ja-JP" sz="1400" dirty="0"/>
              <a:t>〔</a:t>
            </a:r>
            <a:r>
              <a:rPr lang="en-US" altLang="ja-JP" sz="1400" dirty="0" smtClean="0"/>
              <a:t>2010〕</a:t>
            </a:r>
            <a:r>
              <a:rPr lang="ja-JP" altLang="en-US" sz="1400" dirty="0" smtClean="0"/>
              <a:t>「消費社会白書</a:t>
            </a:r>
            <a:r>
              <a:rPr lang="en-US" altLang="ja-JP" sz="1400" dirty="0" smtClean="0"/>
              <a:t>2010</a:t>
            </a:r>
            <a:r>
              <a:rPr lang="ja-JP" altLang="en-US" sz="1400" dirty="0" smtClean="0"/>
              <a:t> ひらく世代格差強まるスマート消費」</a:t>
            </a:r>
            <a:endParaRPr lang="en-US" altLang="ja-JP" sz="1400" dirty="0" smtClean="0"/>
          </a:p>
          <a:p>
            <a:r>
              <a:rPr lang="ja-JP" altLang="en-US" sz="1400" dirty="0" smtClean="0"/>
              <a:t>加藤篠「発展</a:t>
            </a:r>
            <a:r>
              <a:rPr lang="ja-JP" altLang="en-US" sz="1400" dirty="0"/>
              <a:t>する駅</a:t>
            </a:r>
            <a:r>
              <a:rPr lang="ja-JP" altLang="en-US" sz="1400" dirty="0" smtClean="0"/>
              <a:t>とエキシューマー</a:t>
            </a:r>
            <a:r>
              <a:rPr lang="en-US" altLang="ja-JP" sz="1400" dirty="0"/>
              <a:t>(EKI</a:t>
            </a:r>
            <a:r>
              <a:rPr lang="ja-JP" altLang="en-US" sz="1400" dirty="0"/>
              <a:t>＋</a:t>
            </a:r>
            <a:r>
              <a:rPr lang="en-US" altLang="ja-JP" sz="1400" dirty="0"/>
              <a:t>CONSUMER</a:t>
            </a:r>
            <a:r>
              <a:rPr lang="en-US" altLang="ja-JP" sz="1400" dirty="0" smtClean="0"/>
              <a:t>)</a:t>
            </a:r>
            <a:r>
              <a:rPr lang="ja-JP" altLang="en-US" sz="1400" dirty="0" smtClean="0"/>
              <a:t>の</a:t>
            </a:r>
            <a:r>
              <a:rPr lang="ja-JP" altLang="en-US" sz="1400" dirty="0"/>
              <a:t>消費行動</a:t>
            </a:r>
            <a:r>
              <a:rPr lang="ja-JP" altLang="en-US" sz="1400" dirty="0" smtClean="0"/>
              <a:t>。」インプレスコミュニケーションズ</a:t>
            </a:r>
            <a:endParaRPr lang="en-US" altLang="ja-JP" sz="1400" dirty="0" smtClean="0"/>
          </a:p>
          <a:p>
            <a:r>
              <a:rPr kumimoji="1" lang="ja-JP" altLang="en-US" sz="1400" dirty="0" smtClean="0"/>
              <a:t>青木幸弘・岸志津江・田中洋 </a:t>
            </a:r>
            <a:r>
              <a:rPr kumimoji="1" lang="en-US" altLang="ja-JP" sz="1400" dirty="0" smtClean="0"/>
              <a:t>〔2000〕 </a:t>
            </a:r>
            <a:r>
              <a:rPr kumimoji="1" lang="ja-JP" altLang="en-US" sz="1400" dirty="0" smtClean="0"/>
              <a:t>「ブランド構築と広告戦略」 日経広告研究所</a:t>
            </a:r>
            <a:endParaRPr kumimoji="1" lang="en-US" altLang="ja-JP" sz="1400" dirty="0" smtClean="0"/>
          </a:p>
          <a:p>
            <a:r>
              <a:rPr lang="ja-JP" altLang="en-US" sz="1400" dirty="0" smtClean="0"/>
              <a:t>青木幸弘 </a:t>
            </a:r>
            <a:r>
              <a:rPr lang="en-US" altLang="ja-JP" sz="1400" dirty="0" smtClean="0"/>
              <a:t>〔2011〕 </a:t>
            </a:r>
            <a:r>
              <a:rPr lang="ja-JP" altLang="en-US" sz="1400" dirty="0" smtClean="0"/>
              <a:t>「価値共創時代のブランド戦略</a:t>
            </a:r>
            <a:r>
              <a:rPr lang="en-US" altLang="ja-JP" sz="1400" dirty="0" smtClean="0"/>
              <a:t>-</a:t>
            </a:r>
            <a:r>
              <a:rPr lang="ja-JP" altLang="en-US" sz="1400" dirty="0" smtClean="0"/>
              <a:t>脱コモディティ化への挑戦</a:t>
            </a:r>
            <a:r>
              <a:rPr lang="en-US" altLang="ja-JP" sz="1400" dirty="0" smtClean="0"/>
              <a:t>-</a:t>
            </a:r>
            <a:r>
              <a:rPr lang="ja-JP" altLang="en-US" sz="1400" dirty="0" smtClean="0"/>
              <a:t>」 ミネルヴァ書房</a:t>
            </a:r>
            <a:endParaRPr lang="en-US" altLang="ja-JP" sz="1400" dirty="0" smtClean="0"/>
          </a:p>
          <a:p>
            <a:r>
              <a:rPr lang="en-US" altLang="ja-JP" sz="1400" dirty="0" err="1" smtClean="0"/>
              <a:t>D.A.Arker</a:t>
            </a:r>
            <a:r>
              <a:rPr lang="en-US" altLang="ja-JP" sz="1400" dirty="0" smtClean="0"/>
              <a:t> 〔1991〕  </a:t>
            </a:r>
            <a:r>
              <a:rPr lang="ja-JP" altLang="en-US" sz="1400" dirty="0" smtClean="0"/>
              <a:t>「</a:t>
            </a:r>
            <a:r>
              <a:rPr lang="en-US" altLang="ja-JP" sz="1400" dirty="0" smtClean="0"/>
              <a:t>Managing </a:t>
            </a:r>
            <a:r>
              <a:rPr lang="en-US" altLang="ja-JP" sz="1400" dirty="0"/>
              <a:t>Brand Equity : Capitalizing on the Value of a Brand </a:t>
            </a:r>
            <a:r>
              <a:rPr lang="en-US" altLang="ja-JP" sz="1400" dirty="0" smtClean="0"/>
              <a:t>name</a:t>
            </a:r>
            <a:r>
              <a:rPr lang="ja-JP" altLang="en-US" sz="1400" dirty="0" smtClean="0"/>
              <a:t>」</a:t>
            </a:r>
            <a:endParaRPr lang="en-US" altLang="ja-JP" sz="1400" dirty="0" smtClean="0"/>
          </a:p>
          <a:p>
            <a:r>
              <a:rPr lang="ja-JP" altLang="en-US" sz="1400" dirty="0"/>
              <a:t>大槻博</a:t>
            </a:r>
            <a:r>
              <a:rPr lang="en-US" altLang="ja-JP" sz="1400" dirty="0"/>
              <a:t>〔1997〕 </a:t>
            </a:r>
            <a:r>
              <a:rPr lang="ja-JP" altLang="en-US" sz="1400" dirty="0"/>
              <a:t>「店頭からのブランド・プロモーションの戦略的枠組み」</a:t>
            </a:r>
            <a:r>
              <a:rPr lang="en-US" altLang="ja-JP" sz="1400" dirty="0">
                <a:hlinkClick r:id="rId2"/>
              </a:rPr>
              <a:t>http://www.google.co.jp/url?sa=t&amp;rct=j&amp;q=&amp;esrc=s&amp;frm=1&amp;source=web&amp;cd=1&amp;ved=0CCkQFjAA&amp;url=http%3A%2F%2Frepository.tama.ac.jp%2Fmodules%2Fxoonips%2Fdownload.php%3Ffile_id%3D158&amp;ei=pmIxUo7dF43jkAWm5YCgBA&amp;usg=AFQjCNH2CimYStI73nMJTkD-khL670JnJw</a:t>
            </a:r>
            <a:r>
              <a:rPr lang="ja-JP" altLang="en-US" sz="1400" dirty="0"/>
              <a:t>　経営・情報研究</a:t>
            </a:r>
            <a:r>
              <a:rPr lang="en-US" altLang="ja-JP" sz="1400" dirty="0" smtClean="0"/>
              <a:t>No.1</a:t>
            </a:r>
          </a:p>
          <a:p>
            <a:r>
              <a:rPr lang="ja-JP" altLang="en-US" sz="1400" dirty="0" smtClean="0"/>
              <a:t>鈴木拓也　</a:t>
            </a:r>
            <a:r>
              <a:rPr lang="en-US" altLang="ja-JP" sz="1400" dirty="0" smtClean="0"/>
              <a:t>〔2004〕</a:t>
            </a:r>
            <a:r>
              <a:rPr lang="ja-JP" altLang="en-US" sz="1400" dirty="0" smtClean="0"/>
              <a:t>「消費者行動に対する内在的影響要因としての時間的圧力と外在的影響要因としての時間の制約」　商学研究</a:t>
            </a:r>
            <a:endParaRPr lang="en-US" altLang="ja-JP" sz="1400" dirty="0" smtClean="0"/>
          </a:p>
          <a:p>
            <a:r>
              <a:rPr lang="en-US" altLang="ja-JP" sz="1400" dirty="0" smtClean="0"/>
              <a:t>Michael </a:t>
            </a:r>
            <a:r>
              <a:rPr lang="en-US" altLang="ja-JP" sz="1400" dirty="0"/>
              <a:t>j. </a:t>
            </a:r>
            <a:r>
              <a:rPr lang="en-US" altLang="ja-JP" sz="1400" dirty="0" err="1" smtClean="0"/>
              <a:t>silverstein</a:t>
            </a:r>
            <a:r>
              <a:rPr lang="ja-JP" altLang="en-US" sz="1400" dirty="0" smtClean="0"/>
              <a:t>・</a:t>
            </a:r>
            <a:r>
              <a:rPr lang="en-US" altLang="ja-JP" sz="1400" dirty="0" err="1"/>
              <a:t>kate</a:t>
            </a:r>
            <a:r>
              <a:rPr lang="en-US" altLang="ja-JP" sz="1400" dirty="0"/>
              <a:t> sayer〔2009</a:t>
            </a:r>
            <a:r>
              <a:rPr lang="en-US" altLang="ja-JP" sz="1400" dirty="0" smtClean="0"/>
              <a:t>〕</a:t>
            </a:r>
            <a:r>
              <a:rPr lang="ja-JP" altLang="en-US" sz="1400" dirty="0" smtClean="0"/>
              <a:t>「ウーマン</a:t>
            </a:r>
            <a:r>
              <a:rPr lang="ja-JP" altLang="en-US" sz="1400" dirty="0"/>
              <a:t>・エコノミー　世界の消費は女性が支配</a:t>
            </a:r>
            <a:r>
              <a:rPr lang="ja-JP" altLang="en-US" sz="1400" dirty="0" smtClean="0"/>
              <a:t>する」ダイヤモンド社</a:t>
            </a:r>
            <a:endParaRPr lang="ja-JP" altLang="en-US" sz="1400" dirty="0"/>
          </a:p>
          <a:p>
            <a:pPr marL="285750" indent="-285750">
              <a:buFont typeface="Arial" pitchFamily="34" charset="0"/>
              <a:buChar char="•"/>
            </a:pPr>
            <a:endParaRPr lang="en-US" altLang="ja-JP" sz="1400" dirty="0"/>
          </a:p>
          <a:p>
            <a:pPr marL="285750" indent="-285750">
              <a:buFont typeface="Arial" pitchFamily="34" charset="0"/>
              <a:buChar char="•"/>
            </a:pPr>
            <a:endParaRPr kumimoji="1" lang="en-US" altLang="ja-JP" sz="1400" dirty="0" smtClean="0"/>
          </a:p>
          <a:p>
            <a:endParaRPr lang="en-US" altLang="ja-JP" sz="1400" dirty="0"/>
          </a:p>
          <a:p>
            <a:pPr marL="285750" indent="-285750">
              <a:buFont typeface="Arial" pitchFamily="34" charset="0"/>
              <a:buChar char="•"/>
            </a:pPr>
            <a:endParaRPr lang="en-US" altLang="ja-JP" sz="1400" dirty="0" smtClean="0"/>
          </a:p>
          <a:p>
            <a:pPr marL="285750" indent="-285750">
              <a:buFont typeface="Arial" pitchFamily="34" charset="0"/>
              <a:buChar char="•"/>
            </a:pPr>
            <a:endParaRPr lang="en-US" altLang="ja-JP" sz="1400" dirty="0" smtClean="0"/>
          </a:p>
          <a:p>
            <a:pPr marL="285750" indent="-285750">
              <a:buFont typeface="Arial" pitchFamily="34" charset="0"/>
              <a:buChar char="•"/>
            </a:pPr>
            <a:endParaRPr lang="ja-JP" altLang="en-US" sz="1400" dirty="0"/>
          </a:p>
          <a:p>
            <a:pPr marL="285750" indent="-285750">
              <a:buFont typeface="Arial" pitchFamily="34" charset="0"/>
              <a:buChar char="•"/>
            </a:pPr>
            <a:endParaRPr lang="en-US" altLang="ja-JP" sz="1400" dirty="0" smtClean="0"/>
          </a:p>
          <a:p>
            <a:endParaRPr kumimoji="1" lang="en-US" altLang="ja-JP" sz="1400" dirty="0" smtClean="0"/>
          </a:p>
          <a:p>
            <a:endParaRPr kumimoji="1" lang="ja-JP" altLang="en-US" dirty="0"/>
          </a:p>
        </p:txBody>
      </p:sp>
      <p:sp>
        <p:nvSpPr>
          <p:cNvPr id="4" name="日付プレースホルダー 3"/>
          <p:cNvSpPr>
            <a:spLocks noGrp="1"/>
          </p:cNvSpPr>
          <p:nvPr>
            <p:ph type="dt" sz="half" idx="10"/>
          </p:nvPr>
        </p:nvSpPr>
        <p:spPr/>
        <p:txBody>
          <a:bodyPr/>
          <a:lstStyle/>
          <a:p>
            <a:fld id="{A8B2999A-C312-439E-BC71-C2D769FD25AB}"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87</a:t>
            </a:fld>
            <a:endParaRPr kumimoji="1" lang="ja-JP" altLang="en-US" dirty="0"/>
          </a:p>
        </p:txBody>
      </p:sp>
    </p:spTree>
    <p:extLst>
      <p:ext uri="{BB962C8B-B14F-4D97-AF65-F5344CB8AC3E}">
        <p14:creationId xmlns:p14="http://schemas.microsoft.com/office/powerpoint/2010/main" val="397808731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5791200" cy="756002"/>
          </a:xfrm>
        </p:spPr>
        <p:txBody>
          <a:bodyPr/>
          <a:lstStyle/>
          <a:p>
            <a:r>
              <a:rPr kumimoji="1" lang="ja-JP" altLang="en-US" dirty="0" smtClean="0"/>
              <a:t>参考</a:t>
            </a:r>
            <a:r>
              <a:rPr lang="ja-JP" altLang="en-US" dirty="0"/>
              <a:t>ＵＲＬ</a:t>
            </a:r>
            <a:endParaRPr kumimoji="1" lang="ja-JP" altLang="en-US" dirty="0"/>
          </a:p>
        </p:txBody>
      </p:sp>
      <p:sp>
        <p:nvSpPr>
          <p:cNvPr id="3" name="コンテンツ プレースホルダー 2"/>
          <p:cNvSpPr>
            <a:spLocks noGrp="1"/>
          </p:cNvSpPr>
          <p:nvPr>
            <p:ph idx="1"/>
          </p:nvPr>
        </p:nvSpPr>
        <p:spPr>
          <a:xfrm>
            <a:off x="323528" y="1124744"/>
            <a:ext cx="8532440" cy="5400600"/>
          </a:xfrm>
        </p:spPr>
        <p:txBody>
          <a:bodyPr>
            <a:normAutofit lnSpcReduction="10000"/>
          </a:bodyPr>
          <a:lstStyle/>
          <a:p>
            <a:r>
              <a:rPr lang="en-US" altLang="ja-JP" sz="1300" dirty="0"/>
              <a:t>MSN</a:t>
            </a:r>
            <a:r>
              <a:rPr lang="ja-JP" altLang="en-US" sz="1300" dirty="0"/>
              <a:t>産経ニュース　</a:t>
            </a:r>
            <a:r>
              <a:rPr lang="en-US" altLang="ja-JP" sz="1300" dirty="0">
                <a:hlinkClick r:id="rId2"/>
              </a:rPr>
              <a:t>http://</a:t>
            </a:r>
            <a:r>
              <a:rPr lang="en-US" altLang="ja-JP" sz="1300" dirty="0" smtClean="0">
                <a:hlinkClick r:id="rId2"/>
              </a:rPr>
              <a:t>sankei.jp.msn.com/west/west_economy/news/130804/wec13080407010000-n1.htm</a:t>
            </a:r>
            <a:endParaRPr lang="en-US" altLang="ja-JP" sz="1300" dirty="0" smtClean="0"/>
          </a:p>
          <a:p>
            <a:r>
              <a:rPr lang="ja-JP" altLang="en-US" sz="1300" dirty="0"/>
              <a:t>Ｆａｓｈｉｏｎｓｎａｐ．Ｃｏｍ　ｎｅｗｓ　</a:t>
            </a:r>
            <a:r>
              <a:rPr lang="en-US" altLang="ja-JP" sz="1300" dirty="0" smtClean="0">
                <a:hlinkClick r:id="rId3"/>
              </a:rPr>
              <a:t>http</a:t>
            </a:r>
            <a:r>
              <a:rPr lang="en-US" altLang="ja-JP" sz="1300" dirty="0">
                <a:hlinkClick r:id="rId3"/>
              </a:rPr>
              <a:t>://www.fashionsnap.com/news/2011-09-07/francfranc-the-post</a:t>
            </a:r>
            <a:r>
              <a:rPr lang="en-US" altLang="ja-JP" sz="1300" dirty="0" smtClean="0">
                <a:hlinkClick r:id="rId3"/>
              </a:rPr>
              <a:t>/</a:t>
            </a:r>
            <a:endParaRPr lang="en-US" altLang="ja-JP" sz="1300" dirty="0" smtClean="0"/>
          </a:p>
          <a:p>
            <a:r>
              <a:rPr lang="ja-JP" altLang="en-US" sz="1300" dirty="0"/>
              <a:t>株式会社ユナイテッドアローズ公式</a:t>
            </a:r>
            <a:r>
              <a:rPr lang="ja-JP" altLang="en-US" sz="1300" dirty="0" smtClean="0"/>
              <a:t>ＨＰ　</a:t>
            </a:r>
            <a:r>
              <a:rPr lang="en-US" altLang="ja-JP" sz="1300" dirty="0" smtClean="0">
                <a:hlinkClick r:id="rId4"/>
              </a:rPr>
              <a:t>http</a:t>
            </a:r>
            <a:r>
              <a:rPr lang="en-US" altLang="ja-JP" sz="1300" dirty="0">
                <a:hlinkClick r:id="rId4"/>
              </a:rPr>
              <a:t>://</a:t>
            </a:r>
            <a:r>
              <a:rPr lang="en-US" altLang="ja-JP" sz="1300" dirty="0" smtClean="0">
                <a:hlinkClick r:id="rId4"/>
              </a:rPr>
              <a:t>www.united-arrows.co.jp/news/corp/2013/04/029902.html</a:t>
            </a:r>
            <a:endParaRPr lang="en-US" altLang="ja-JP" sz="1300" dirty="0" smtClean="0"/>
          </a:p>
          <a:p>
            <a:r>
              <a:rPr lang="ja-JP" altLang="en-US" sz="1300" dirty="0" smtClean="0"/>
              <a:t>無印良品公式ＨＰ</a:t>
            </a:r>
            <a:r>
              <a:rPr lang="en-US" altLang="ja-JP" sz="1300" dirty="0" smtClean="0">
                <a:hlinkClick r:id="rId5"/>
              </a:rPr>
              <a:t>http</a:t>
            </a:r>
            <a:r>
              <a:rPr lang="en-US" altLang="ja-JP" sz="1300" dirty="0">
                <a:hlinkClick r:id="rId5"/>
              </a:rPr>
              <a:t>://www.muji.net/comkiosk</a:t>
            </a:r>
            <a:r>
              <a:rPr lang="en-US" altLang="ja-JP" sz="1300" dirty="0" smtClean="0">
                <a:hlinkClick r:id="rId5"/>
              </a:rPr>
              <a:t>/</a:t>
            </a:r>
            <a:endParaRPr lang="en-US" altLang="ja-JP" sz="1300" dirty="0" smtClean="0"/>
          </a:p>
          <a:p>
            <a:r>
              <a:rPr lang="ja-JP" altLang="en-US" sz="1300" dirty="0"/>
              <a:t>「駅消費」研究プロジェクト　中里栄悠　多久和有　　</a:t>
            </a:r>
            <a:r>
              <a:rPr lang="en-US" altLang="ja-JP" sz="1300" dirty="0"/>
              <a:t>http://</a:t>
            </a:r>
            <a:r>
              <a:rPr lang="en-US" altLang="ja-JP" sz="1300" dirty="0" smtClean="0"/>
              <a:t>www.jmra-net.or.jp/pdf/conference/2010/jeki_R&amp;D.pdf</a:t>
            </a:r>
            <a:endParaRPr lang="en-US" altLang="ja-JP" sz="1300" dirty="0"/>
          </a:p>
          <a:p>
            <a:r>
              <a:rPr lang="ja-JP" altLang="en-US" sz="1300" dirty="0"/>
              <a:t>駅消費研究センター</a:t>
            </a:r>
            <a:r>
              <a:rPr lang="en-US" altLang="ja-JP" sz="1300" dirty="0"/>
              <a:t>WEB</a:t>
            </a:r>
            <a:r>
              <a:rPr lang="ja-JP" altLang="en-US" sz="1300" dirty="0"/>
              <a:t>　</a:t>
            </a:r>
            <a:r>
              <a:rPr lang="en-US" altLang="ja-JP" sz="1300" dirty="0"/>
              <a:t>http://www.jeki.co.jp/ekishoken/data.html</a:t>
            </a:r>
          </a:p>
          <a:p>
            <a:r>
              <a:rPr lang="ja-JP" altLang="en-US" sz="1300" dirty="0"/>
              <a:t>マイボイスコム株式会社　</a:t>
            </a:r>
            <a:r>
              <a:rPr lang="en-US" altLang="ja-JP" sz="1300" dirty="0"/>
              <a:t>http://</a:t>
            </a:r>
            <a:r>
              <a:rPr lang="en-US" altLang="ja-JP" sz="1300" dirty="0" smtClean="0"/>
              <a:t>www.myvoice.co.jp/</a:t>
            </a:r>
            <a:r>
              <a:rPr lang="en-US" altLang="ja-JP" sz="1300" dirty="0" smtClean="0">
                <a:hlinkClick r:id="rId6"/>
              </a:rPr>
              <a:t>http</a:t>
            </a:r>
            <a:r>
              <a:rPr lang="en-US" altLang="ja-JP" sz="1300" dirty="0">
                <a:hlinkClick r:id="rId6"/>
              </a:rPr>
              <a:t>://www.myvoice.co.jp/biz/surveys/17313/index.html</a:t>
            </a:r>
            <a:endParaRPr lang="en-US" altLang="ja-JP" sz="1300" dirty="0"/>
          </a:p>
          <a:p>
            <a:r>
              <a:rPr lang="en-US" altLang="ja-JP" sz="1300" dirty="0"/>
              <a:t>Fashionsnap.com  news </a:t>
            </a:r>
            <a:r>
              <a:rPr lang="en-US" altLang="ja-JP" sz="1300" dirty="0">
                <a:hlinkClick r:id="rId3"/>
              </a:rPr>
              <a:t>http://www.fashionsnap.com/news/2011-09-07/francfranc-the-post/</a:t>
            </a:r>
            <a:endParaRPr lang="en-US" altLang="ja-JP" sz="1300" dirty="0"/>
          </a:p>
          <a:p>
            <a:r>
              <a:rPr lang="ja-JP" altLang="en-US" sz="1300" dirty="0"/>
              <a:t>日本経済新聞　電子版　</a:t>
            </a:r>
            <a:r>
              <a:rPr lang="en-US" altLang="ja-JP" sz="1300" dirty="0"/>
              <a:t>2013</a:t>
            </a:r>
            <a:r>
              <a:rPr lang="ja-JP" altLang="en-US" sz="1300" dirty="0"/>
              <a:t>年</a:t>
            </a:r>
            <a:r>
              <a:rPr lang="en-US" altLang="ja-JP" sz="1300" dirty="0"/>
              <a:t>1</a:t>
            </a:r>
            <a:r>
              <a:rPr lang="ja-JP" altLang="en-US" sz="1300" dirty="0"/>
              <a:t>月</a:t>
            </a:r>
            <a:r>
              <a:rPr lang="en-US" altLang="ja-JP" sz="1300" dirty="0"/>
              <a:t>19</a:t>
            </a:r>
            <a:r>
              <a:rPr lang="ja-JP" altLang="en-US" sz="1300" dirty="0"/>
              <a:t>日　外資や大手も続々参戦　ブランド企業が狙う「駅ナカ」の光と影　</a:t>
            </a:r>
            <a:r>
              <a:rPr lang="en-US" altLang="ja-JP" sz="1300" dirty="0">
                <a:hlinkClick r:id="rId7"/>
              </a:rPr>
              <a:t>http://www.nikkei.com/article/DGXNASFK1800V_Y3A110C1000000/</a:t>
            </a:r>
            <a:endParaRPr lang="en-US" altLang="ja-JP" sz="1300" dirty="0"/>
          </a:p>
          <a:p>
            <a:r>
              <a:rPr lang="ja-JP" altLang="en-US" sz="1300" dirty="0"/>
              <a:t>エキュートＨＰ　</a:t>
            </a:r>
            <a:r>
              <a:rPr lang="en-US" altLang="ja-JP" sz="1300" dirty="0">
                <a:hlinkClick r:id="rId8"/>
              </a:rPr>
              <a:t>http://www.ecute.jp/</a:t>
            </a:r>
            <a:endParaRPr lang="en-US" altLang="ja-JP" sz="1300" dirty="0"/>
          </a:p>
          <a:p>
            <a:r>
              <a:rPr lang="ja-JP" altLang="en-US" sz="1300" dirty="0"/>
              <a:t>ＪＲ東日本ＨＰ　</a:t>
            </a:r>
            <a:r>
              <a:rPr lang="en-US" altLang="ja-JP" sz="1300" dirty="0">
                <a:hlinkClick r:id="rId9"/>
              </a:rPr>
              <a:t>https://www.jreast.co.jp/life_service/station/index.html</a:t>
            </a:r>
            <a:endParaRPr lang="en-US" altLang="ja-JP" sz="1300" dirty="0"/>
          </a:p>
          <a:p>
            <a:r>
              <a:rPr lang="ja-JP" altLang="en-US" sz="1300" dirty="0"/>
              <a:t>東京メトロＨＰ　エチカ　</a:t>
            </a:r>
            <a:r>
              <a:rPr lang="en-US" altLang="ja-JP" sz="1300" dirty="0">
                <a:hlinkClick r:id="rId10"/>
              </a:rPr>
              <a:t>http://www.tokyometro.jp/echika/</a:t>
            </a:r>
            <a:endParaRPr lang="en-US" altLang="ja-JP" sz="1300" dirty="0"/>
          </a:p>
          <a:p>
            <a:r>
              <a:rPr lang="ja-JP" altLang="en-US" sz="1300" dirty="0"/>
              <a:t>東京メトロＨＰ　エチカフィット　</a:t>
            </a:r>
            <a:r>
              <a:rPr lang="en-US" altLang="ja-JP" sz="1300" dirty="0">
                <a:hlinkClick r:id="rId11"/>
              </a:rPr>
              <a:t>http://www.tokyometro.jp/shop/brand/echika_fit/ueno</a:t>
            </a:r>
            <a:r>
              <a:rPr lang="en-US" altLang="ja-JP" sz="1300" dirty="0" smtClean="0">
                <a:hlinkClick r:id="rId11"/>
              </a:rPr>
              <a:t>/</a:t>
            </a:r>
            <a:endParaRPr lang="en-US" altLang="ja-JP" sz="1300" dirty="0" smtClean="0"/>
          </a:p>
          <a:p>
            <a:r>
              <a:rPr lang="ja-JP" altLang="en-US" sz="1400" dirty="0"/>
              <a:t>日本ブランド戦略</a:t>
            </a:r>
            <a:r>
              <a:rPr lang="ja-JP" altLang="en-US" sz="1400" dirty="0" smtClean="0"/>
              <a:t>研究所　</a:t>
            </a:r>
            <a:r>
              <a:rPr lang="en-US" altLang="ja-JP" sz="1300" dirty="0" smtClean="0">
                <a:hlinkClick r:id="rId12"/>
              </a:rPr>
              <a:t>http</a:t>
            </a:r>
            <a:r>
              <a:rPr lang="en-US" altLang="ja-JP" sz="1300" dirty="0">
                <a:hlinkClick r:id="rId12"/>
              </a:rPr>
              <a:t>://</a:t>
            </a:r>
            <a:r>
              <a:rPr lang="en-US" altLang="ja-JP" sz="1300" dirty="0" smtClean="0">
                <a:hlinkClick r:id="rId12"/>
              </a:rPr>
              <a:t>japanbrand.jp/column/practice-column/part38.html</a:t>
            </a:r>
            <a:endParaRPr lang="en-US" altLang="ja-JP" sz="1300" dirty="0" smtClean="0"/>
          </a:p>
          <a:p>
            <a:r>
              <a:rPr lang="ja-JP" altLang="en-US" sz="1300" dirty="0" smtClean="0"/>
              <a:t>コトバンク　</a:t>
            </a:r>
            <a:r>
              <a:rPr lang="en-US" altLang="ja-JP" sz="1300" dirty="0">
                <a:hlinkClick r:id="rId13"/>
              </a:rPr>
              <a:t>http://</a:t>
            </a:r>
            <a:r>
              <a:rPr lang="en-US" altLang="ja-JP" sz="1300" dirty="0" smtClean="0">
                <a:hlinkClick r:id="rId13"/>
              </a:rPr>
              <a:t>kotobank.jp</a:t>
            </a:r>
            <a:endParaRPr lang="en-US" altLang="ja-JP" sz="1300" dirty="0" smtClean="0"/>
          </a:p>
          <a:p>
            <a:r>
              <a:rPr lang="ja-JP" altLang="en-US" sz="1300" dirty="0"/>
              <a:t>観光の窓口ＨＰ　ｈｔｔｐ：</a:t>
            </a:r>
            <a:r>
              <a:rPr lang="en-US" altLang="ja-JP" sz="1300" dirty="0"/>
              <a:t>//</a:t>
            </a:r>
            <a:r>
              <a:rPr lang="en-US" altLang="ja-JP" sz="1300" dirty="0" smtClean="0"/>
              <a:t>kanmado.com/category/1477086.html</a:t>
            </a:r>
          </a:p>
          <a:p>
            <a:r>
              <a:rPr lang="ja-JP" altLang="en-US" sz="1300" dirty="0" smtClean="0"/>
              <a:t>販売士</a:t>
            </a:r>
            <a:r>
              <a:rPr lang="ja-JP" altLang="en-US" sz="1300" dirty="0"/>
              <a:t>研究会ＨＰ　</a:t>
            </a:r>
            <a:r>
              <a:rPr lang="en-US" altLang="ja-JP" sz="1300" dirty="0"/>
              <a:t>http://</a:t>
            </a:r>
            <a:r>
              <a:rPr lang="en-US" altLang="ja-JP" sz="1300" dirty="0" smtClean="0"/>
              <a:t>www.hanbaishi.jp/article/13368324.html</a:t>
            </a:r>
          </a:p>
          <a:p>
            <a:pPr marL="285750" indent="-285750">
              <a:buFont typeface="Arial" pitchFamily="34" charset="0"/>
              <a:buChar char="•"/>
            </a:pPr>
            <a:endParaRPr lang="en-US" altLang="ja-JP" sz="1300" dirty="0"/>
          </a:p>
          <a:p>
            <a:endParaRPr lang="en-US" altLang="ja-JP" sz="1400" dirty="0" smtClean="0"/>
          </a:p>
          <a:p>
            <a:endParaRPr lang="en-US" altLang="ja-JP" sz="1400" dirty="0" smtClean="0"/>
          </a:p>
          <a:p>
            <a:endParaRPr lang="en-US" altLang="ja-JP" sz="1400" dirty="0"/>
          </a:p>
          <a:p>
            <a:endParaRPr lang="en-US" altLang="ja-JP" sz="1400" dirty="0" smtClean="0"/>
          </a:p>
          <a:p>
            <a:endParaRPr lang="en-US" altLang="ja-JP" sz="1400" dirty="0"/>
          </a:p>
          <a:p>
            <a:pPr marL="285750" indent="-285750">
              <a:buFont typeface="Arial" pitchFamily="34" charset="0"/>
              <a:buChar char="•"/>
            </a:pPr>
            <a:endParaRPr lang="en-US" altLang="ja-JP" sz="1400" dirty="0"/>
          </a:p>
          <a:p>
            <a:endParaRPr kumimoji="1" lang="ja-JP" altLang="en-US" dirty="0"/>
          </a:p>
        </p:txBody>
      </p:sp>
      <p:sp>
        <p:nvSpPr>
          <p:cNvPr id="4" name="日付プレースホルダー 3"/>
          <p:cNvSpPr>
            <a:spLocks noGrp="1"/>
          </p:cNvSpPr>
          <p:nvPr>
            <p:ph type="dt" sz="half" idx="10"/>
          </p:nvPr>
        </p:nvSpPr>
        <p:spPr/>
        <p:txBody>
          <a:bodyPr/>
          <a:lstStyle/>
          <a:p>
            <a:fld id="{E0BE5F80-5F49-424A-BC12-03A3F92390B4}"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88</a:t>
            </a:fld>
            <a:endParaRPr kumimoji="1" lang="ja-JP" altLang="en-US" dirty="0"/>
          </a:p>
        </p:txBody>
      </p:sp>
    </p:spTree>
    <p:extLst>
      <p:ext uri="{BB962C8B-B14F-4D97-AF65-F5344CB8AC3E}">
        <p14:creationId xmlns:p14="http://schemas.microsoft.com/office/powerpoint/2010/main" val="162862835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日付プレースホルダー 3"/>
          <p:cNvSpPr>
            <a:spLocks noGrp="1"/>
          </p:cNvSpPr>
          <p:nvPr>
            <p:ph type="dt" sz="half" idx="10"/>
          </p:nvPr>
        </p:nvSpPr>
        <p:spPr/>
        <p:txBody>
          <a:bodyPr/>
          <a:lstStyle/>
          <a:p>
            <a:fld id="{21AD11E4-420E-4280-9DAE-55D9AAC9515E}"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r>
              <a:rPr kumimoji="1" lang="ja-JP" altLang="en-US" dirty="0" smtClean="0"/>
              <a:t>　</a:t>
            </a:r>
            <a:endParaRPr kumimoji="1" lang="ja-JP" altLang="en-US" dirty="0"/>
          </a:p>
        </p:txBody>
      </p:sp>
      <p:sp>
        <p:nvSpPr>
          <p:cNvPr id="6" name="テキスト ボックス 5"/>
          <p:cNvSpPr txBox="1"/>
          <p:nvPr/>
        </p:nvSpPr>
        <p:spPr>
          <a:xfrm>
            <a:off x="2627784" y="332656"/>
            <a:ext cx="5904656" cy="646331"/>
          </a:xfrm>
          <a:prstGeom prst="rect">
            <a:avLst/>
          </a:prstGeom>
          <a:noFill/>
        </p:spPr>
        <p:txBody>
          <a:bodyPr wrap="square" rtlCol="0">
            <a:spAutoFit/>
          </a:bodyPr>
          <a:lstStyle/>
          <a:p>
            <a:r>
              <a:rPr lang="en-US" altLang="ja-JP" sz="3600" dirty="0">
                <a:solidFill>
                  <a:srgbClr val="F204E1"/>
                </a:solidFill>
                <a:latin typeface="Bernard MT Condensed" pitchFamily="18" charset="0"/>
                <a:ea typeface="HGP創英角ｺﾞｼｯｸUB" panose="020B0900000000000000" pitchFamily="50" charset="-128"/>
              </a:rPr>
              <a:t>Thank you for </a:t>
            </a:r>
            <a:r>
              <a:rPr lang="en-US" altLang="ja-JP" sz="3600" dirty="0" smtClean="0">
                <a:solidFill>
                  <a:srgbClr val="F204E1"/>
                </a:solidFill>
                <a:latin typeface="Bernard MT Condensed" pitchFamily="18" charset="0"/>
                <a:ea typeface="HGP創英角ｺﾞｼｯｸUB" panose="020B0900000000000000" pitchFamily="50" charset="-128"/>
              </a:rPr>
              <a:t>listening</a:t>
            </a:r>
            <a:r>
              <a:rPr lang="ja-JP" altLang="en-US" sz="3600" dirty="0" smtClean="0">
                <a:solidFill>
                  <a:srgbClr val="F204E1"/>
                </a:solidFill>
                <a:latin typeface="Bernard MT Condensed" pitchFamily="18" charset="0"/>
                <a:ea typeface="HGP創英角ｺﾞｼｯｸUB" panose="020B0900000000000000" pitchFamily="50" charset="-128"/>
              </a:rPr>
              <a:t>！</a:t>
            </a:r>
            <a:endParaRPr kumimoji="1" lang="en-US" altLang="ja-JP" sz="3600" dirty="0" smtClean="0">
              <a:solidFill>
                <a:srgbClr val="F204E1"/>
              </a:solidFill>
              <a:latin typeface="Bernard MT Condensed" pitchFamily="18" charset="0"/>
              <a:ea typeface="HGP創英角ｺﾞｼｯｸUB" panose="020B0900000000000000" pitchFamily="50" charset="-128"/>
            </a:endParaRPr>
          </a:p>
        </p:txBody>
      </p:sp>
      <p:pic>
        <p:nvPicPr>
          <p:cNvPr id="2050" name="Picture 2" descr="C:\Program Files\Microsoft Office\MEDIA\CAGCAT10\j018329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6456" y="6381328"/>
            <a:ext cx="352633" cy="37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847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FB888F9A-9446-4EBA-AFF9-C4C422BB5AE4}" type="datetime1">
              <a:rPr kumimoji="1" lang="ja-JP" altLang="en-US" smtClean="0"/>
              <a:t>2013/12/18</a:t>
            </a:fld>
            <a:endParaRPr kumimoji="1" lang="ja-JP" altLang="en-US" dirty="0"/>
          </a:p>
        </p:txBody>
      </p:sp>
      <p:sp>
        <p:nvSpPr>
          <p:cNvPr id="5" name="スライド番号プレースホルダー 4"/>
          <p:cNvSpPr>
            <a:spLocks noGrp="1"/>
          </p:cNvSpPr>
          <p:nvPr>
            <p:ph type="sldNum" sz="quarter" idx="12"/>
          </p:nvPr>
        </p:nvSpPr>
        <p:spPr/>
        <p:txBody>
          <a:bodyPr/>
          <a:lstStyle/>
          <a:p>
            <a:fld id="{6C298445-82A3-4105-A96B-F08836EED490}" type="slidenum">
              <a:rPr kumimoji="1" lang="ja-JP" altLang="en-US" smtClean="0"/>
              <a:pPr/>
              <a:t>9</a:t>
            </a:fld>
            <a:endParaRPr kumimoji="1" lang="ja-JP" altLang="en-US" dirty="0"/>
          </a:p>
        </p:txBody>
      </p:sp>
      <p:sp>
        <p:nvSpPr>
          <p:cNvPr id="6" name="正方形/長方形 5"/>
          <p:cNvSpPr/>
          <p:nvPr/>
        </p:nvSpPr>
        <p:spPr>
          <a:xfrm>
            <a:off x="1475656" y="2847150"/>
            <a:ext cx="4289418" cy="1848584"/>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sp>
        <p:nvSpPr>
          <p:cNvPr id="7" name="正方形/長方形 6"/>
          <p:cNvSpPr/>
          <p:nvPr/>
        </p:nvSpPr>
        <p:spPr>
          <a:xfrm>
            <a:off x="1979712" y="3514133"/>
            <a:ext cx="1080120" cy="64807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改札内</a:t>
            </a:r>
            <a:endParaRPr kumimoji="1" lang="en-US" altLang="ja-JP" dirty="0" smtClean="0">
              <a:solidFill>
                <a:schemeClr val="tx1"/>
              </a:solidFill>
            </a:endParaRPr>
          </a:p>
          <a:p>
            <a:pPr algn="ctr"/>
            <a:endParaRPr kumimoji="1" lang="ja-JP" altLang="en-US" dirty="0">
              <a:solidFill>
                <a:schemeClr val="tx1"/>
              </a:solidFill>
            </a:endParaRPr>
          </a:p>
        </p:txBody>
      </p:sp>
      <p:sp>
        <p:nvSpPr>
          <p:cNvPr id="8" name="正方形/長方形 7"/>
          <p:cNvSpPr/>
          <p:nvPr/>
        </p:nvSpPr>
        <p:spPr>
          <a:xfrm>
            <a:off x="5765074" y="1636400"/>
            <a:ext cx="1481106" cy="30651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駅ビル</a:t>
            </a:r>
            <a:endParaRPr kumimoji="1" lang="ja-JP" altLang="en-US" dirty="0">
              <a:solidFill>
                <a:schemeClr val="tx1"/>
              </a:solidFill>
            </a:endParaRPr>
          </a:p>
        </p:txBody>
      </p:sp>
      <p:sp>
        <p:nvSpPr>
          <p:cNvPr id="12" name="テキスト ボックス 11"/>
          <p:cNvSpPr txBox="1"/>
          <p:nvPr/>
        </p:nvSpPr>
        <p:spPr>
          <a:xfrm>
            <a:off x="385407" y="3435531"/>
            <a:ext cx="864096" cy="369332"/>
          </a:xfrm>
          <a:prstGeom prst="rect">
            <a:avLst/>
          </a:prstGeom>
          <a:noFill/>
        </p:spPr>
        <p:txBody>
          <a:bodyPr wrap="square" rtlCol="0">
            <a:spAutoFit/>
          </a:bodyPr>
          <a:lstStyle/>
          <a:p>
            <a:r>
              <a:rPr kumimoji="1" lang="ja-JP" altLang="en-US" dirty="0" smtClean="0"/>
              <a:t>地上</a:t>
            </a:r>
            <a:endParaRPr kumimoji="1" lang="ja-JP" altLang="en-US" dirty="0"/>
          </a:p>
        </p:txBody>
      </p:sp>
      <p:sp>
        <p:nvSpPr>
          <p:cNvPr id="13" name="テキスト ボックス 12"/>
          <p:cNvSpPr txBox="1"/>
          <p:nvPr/>
        </p:nvSpPr>
        <p:spPr>
          <a:xfrm>
            <a:off x="354872" y="4293096"/>
            <a:ext cx="802217" cy="369332"/>
          </a:xfrm>
          <a:prstGeom prst="rect">
            <a:avLst/>
          </a:prstGeom>
          <a:noFill/>
        </p:spPr>
        <p:txBody>
          <a:bodyPr wrap="square" rtlCol="0">
            <a:spAutoFit/>
          </a:bodyPr>
          <a:lstStyle/>
          <a:p>
            <a:r>
              <a:rPr kumimoji="1" lang="ja-JP" altLang="en-US" dirty="0" smtClean="0"/>
              <a:t>地下</a:t>
            </a:r>
            <a:endParaRPr kumimoji="1" lang="ja-JP" altLang="en-US" dirty="0"/>
          </a:p>
        </p:txBody>
      </p:sp>
      <p:sp>
        <p:nvSpPr>
          <p:cNvPr id="14" name="タイトル 1"/>
          <p:cNvSpPr>
            <a:spLocks noGrp="1"/>
          </p:cNvSpPr>
          <p:nvPr>
            <p:ph type="title"/>
          </p:nvPr>
        </p:nvSpPr>
        <p:spPr>
          <a:xfrm>
            <a:off x="385407" y="1024414"/>
            <a:ext cx="5616226" cy="611986"/>
          </a:xfrm>
        </p:spPr>
        <p:txBody>
          <a:bodyPr>
            <a:normAutofit/>
          </a:bodyPr>
          <a:lstStyle/>
          <a:p>
            <a:r>
              <a:rPr kumimoji="1" lang="ja-JP" altLang="en-US" sz="2800" dirty="0" smtClean="0">
                <a:solidFill>
                  <a:schemeClr val="tx1"/>
                </a:solidFill>
                <a:latin typeface="HG創英角ｺﾞｼｯｸUB" pitchFamily="49" charset="-128"/>
                <a:ea typeface="HG創英角ｺﾞｼｯｸUB" pitchFamily="49" charset="-128"/>
              </a:rPr>
              <a:t>本研究における駅ナカの定義</a:t>
            </a:r>
            <a:endParaRPr kumimoji="1" lang="ja-JP" altLang="en-US" sz="2800" dirty="0">
              <a:solidFill>
                <a:schemeClr val="tx1"/>
              </a:solidFill>
              <a:latin typeface="HG創英角ｺﾞｼｯｸUB" pitchFamily="49" charset="-128"/>
              <a:ea typeface="HG創英角ｺﾞｼｯｸUB" pitchFamily="49" charset="-128"/>
            </a:endParaRPr>
          </a:p>
        </p:txBody>
      </p:sp>
      <p:sp>
        <p:nvSpPr>
          <p:cNvPr id="16" name="テキスト ボックス 15"/>
          <p:cNvSpPr txBox="1"/>
          <p:nvPr/>
        </p:nvSpPr>
        <p:spPr>
          <a:xfrm>
            <a:off x="971600" y="4941168"/>
            <a:ext cx="6048672" cy="1477328"/>
          </a:xfrm>
          <a:prstGeom prst="rect">
            <a:avLst/>
          </a:prstGeom>
          <a:noFill/>
        </p:spPr>
        <p:txBody>
          <a:bodyPr wrap="square" rtlCol="0">
            <a:spAutoFit/>
          </a:bodyPr>
          <a:lstStyle/>
          <a:p>
            <a:r>
              <a:rPr kumimoji="1" lang="ja-JP" altLang="en-US" dirty="0" smtClean="0"/>
              <a:t>駅ビルを含まない駅構内を駅ナカとして扱う</a:t>
            </a:r>
            <a:endParaRPr kumimoji="1" lang="en-US" altLang="ja-JP" dirty="0" smtClean="0"/>
          </a:p>
          <a:p>
            <a:pPr marL="285750" indent="-285750">
              <a:buFont typeface="Arial" pitchFamily="34" charset="0"/>
              <a:buChar char="•"/>
            </a:pPr>
            <a:r>
              <a:rPr lang="ja-JP" altLang="en-US" dirty="0" smtClean="0"/>
              <a:t>改札内・・・改札の内側</a:t>
            </a:r>
            <a:endParaRPr lang="en-US" altLang="ja-JP" dirty="0" smtClean="0"/>
          </a:p>
          <a:p>
            <a:pPr marL="285750" indent="-285750">
              <a:buFont typeface="Arial" pitchFamily="34" charset="0"/>
              <a:buChar char="•"/>
            </a:pPr>
            <a:r>
              <a:rPr kumimoji="1" lang="ja-JP" altLang="en-US" dirty="0" smtClean="0"/>
              <a:t>改札外・・・改札を出て、出口まであるいは駅ビルまで</a:t>
            </a:r>
            <a:endParaRPr kumimoji="1" lang="en-US" altLang="ja-JP" dirty="0" smtClean="0"/>
          </a:p>
          <a:p>
            <a:pPr marL="285750" indent="-285750">
              <a:buFont typeface="Arial" pitchFamily="34" charset="0"/>
              <a:buChar char="•"/>
            </a:pPr>
            <a:r>
              <a:rPr lang="ja-JP" altLang="en-US" dirty="0"/>
              <a:t>駅</a:t>
            </a:r>
            <a:r>
              <a:rPr lang="ja-JP" altLang="en-US" dirty="0" smtClean="0"/>
              <a:t>ビル・・・駅に隣接した商業施設</a:t>
            </a:r>
            <a:endParaRPr kumimoji="1" lang="en-US" altLang="ja-JP" dirty="0" smtClean="0"/>
          </a:p>
          <a:p>
            <a:pPr marL="285750" indent="-285750">
              <a:buFont typeface="Arial" pitchFamily="34" charset="0"/>
              <a:buChar char="•"/>
            </a:pPr>
            <a:endParaRPr kumimoji="1" lang="en-US" altLang="ja-JP" dirty="0" smtClean="0"/>
          </a:p>
        </p:txBody>
      </p:sp>
      <p:sp>
        <p:nvSpPr>
          <p:cNvPr id="17" name="正方形/長方形 16"/>
          <p:cNvSpPr/>
          <p:nvPr/>
        </p:nvSpPr>
        <p:spPr>
          <a:xfrm>
            <a:off x="4028045" y="3536195"/>
            <a:ext cx="1080120" cy="64807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改札内</a:t>
            </a:r>
            <a:endParaRPr kumimoji="1" lang="en-US" altLang="ja-JP" dirty="0" smtClean="0">
              <a:solidFill>
                <a:schemeClr val="tx1"/>
              </a:solidFill>
            </a:endParaRPr>
          </a:p>
          <a:p>
            <a:pPr algn="ctr"/>
            <a:endParaRPr kumimoji="1" lang="ja-JP" altLang="en-US" dirty="0">
              <a:solidFill>
                <a:schemeClr val="tx1"/>
              </a:solidFill>
            </a:endParaRPr>
          </a:p>
        </p:txBody>
      </p:sp>
      <p:cxnSp>
        <p:nvCxnSpPr>
          <p:cNvPr id="10" name="直線コネクタ 9"/>
          <p:cNvCxnSpPr/>
          <p:nvPr/>
        </p:nvCxnSpPr>
        <p:spPr>
          <a:xfrm>
            <a:off x="817455" y="3903712"/>
            <a:ext cx="69228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左中かっこ 1"/>
          <p:cNvSpPr/>
          <p:nvPr/>
        </p:nvSpPr>
        <p:spPr>
          <a:xfrm rot="5400000">
            <a:off x="3404341" y="486417"/>
            <a:ext cx="432048" cy="4289418"/>
          </a:xfrm>
          <a:prstGeom prst="leftBrace">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9" name="テキスト ボックス 8"/>
          <p:cNvSpPr txBox="1"/>
          <p:nvPr/>
        </p:nvSpPr>
        <p:spPr>
          <a:xfrm>
            <a:off x="3059832" y="1844824"/>
            <a:ext cx="1219071" cy="523220"/>
          </a:xfrm>
          <a:prstGeom prst="rect">
            <a:avLst/>
          </a:prstGeom>
          <a:noFill/>
          <a:ln w="28575">
            <a:solidFill>
              <a:schemeClr val="accent3"/>
            </a:solidFill>
          </a:ln>
        </p:spPr>
        <p:txBody>
          <a:bodyPr wrap="square" rtlCol="0">
            <a:spAutoFit/>
          </a:bodyPr>
          <a:lstStyle/>
          <a:p>
            <a:r>
              <a:rPr kumimoji="1" lang="ja-JP" altLang="en-US" sz="2800" dirty="0" smtClean="0">
                <a:solidFill>
                  <a:schemeClr val="accent3"/>
                </a:solidFill>
                <a:latin typeface="HGPｺﾞｼｯｸE" pitchFamily="50" charset="-128"/>
                <a:ea typeface="HGPｺﾞｼｯｸE" pitchFamily="50" charset="-128"/>
              </a:rPr>
              <a:t>駅ナカ</a:t>
            </a:r>
            <a:endParaRPr kumimoji="1" lang="ja-JP" altLang="en-US" sz="2800" dirty="0">
              <a:solidFill>
                <a:schemeClr val="accent3"/>
              </a:solidFill>
              <a:latin typeface="HGPｺﾞｼｯｸE" pitchFamily="50" charset="-128"/>
              <a:ea typeface="HGPｺﾞｼｯｸE" pitchFamily="50" charset="-128"/>
            </a:endParaRPr>
          </a:p>
        </p:txBody>
      </p:sp>
      <p:sp>
        <p:nvSpPr>
          <p:cNvPr id="3" name="テキスト ボックス 2"/>
          <p:cNvSpPr txBox="1"/>
          <p:nvPr/>
        </p:nvSpPr>
        <p:spPr>
          <a:xfrm>
            <a:off x="3099730" y="2984294"/>
            <a:ext cx="896206" cy="369332"/>
          </a:xfrm>
          <a:prstGeom prst="rect">
            <a:avLst/>
          </a:prstGeom>
          <a:solidFill>
            <a:schemeClr val="bg1"/>
          </a:solidFill>
        </p:spPr>
        <p:txBody>
          <a:bodyPr wrap="square" rtlCol="0">
            <a:spAutoFit/>
          </a:bodyPr>
          <a:lstStyle/>
          <a:p>
            <a:r>
              <a:rPr kumimoji="1" lang="ja-JP" altLang="en-US" dirty="0" smtClean="0"/>
              <a:t>改札外</a:t>
            </a:r>
            <a:endParaRPr kumimoji="1" lang="ja-JP" altLang="en-US" dirty="0"/>
          </a:p>
        </p:txBody>
      </p:sp>
    </p:spTree>
    <p:extLst>
      <p:ext uri="{BB962C8B-B14F-4D97-AF65-F5344CB8AC3E}">
        <p14:creationId xmlns:p14="http://schemas.microsoft.com/office/powerpoint/2010/main" val="31430275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エッセンシャル">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エッセンシャル">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エッセンシャル">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7442</TotalTime>
  <Words>4410</Words>
  <Application>Microsoft Office PowerPoint</Application>
  <PresentationFormat>画面に合わせる (4:3)</PresentationFormat>
  <Paragraphs>981</Paragraphs>
  <Slides>89</Slides>
  <Notes>3</Notes>
  <HiddenSlides>0</HiddenSlides>
  <MMClips>0</MMClips>
  <ScaleCrop>false</ScaleCrop>
  <HeadingPairs>
    <vt:vector size="4" baseType="variant">
      <vt:variant>
        <vt:lpstr>テーマ</vt:lpstr>
      </vt:variant>
      <vt:variant>
        <vt:i4>1</vt:i4>
      </vt:variant>
      <vt:variant>
        <vt:lpstr>スライド タイトル</vt:lpstr>
      </vt:variant>
      <vt:variant>
        <vt:i4>89</vt:i4>
      </vt:variant>
    </vt:vector>
  </HeadingPairs>
  <TitlesOfParts>
    <vt:vector size="90" baseType="lpstr">
      <vt:lpstr>エッセンシャル</vt:lpstr>
      <vt:lpstr>アパレルブランドに おける駅ナカ店舗の 広告宣伝効果</vt:lpstr>
      <vt:lpstr>目次</vt:lpstr>
      <vt:lpstr>はじめに</vt:lpstr>
      <vt:lpstr>PowerPoint プレゼンテーション</vt:lpstr>
      <vt:lpstr>首都圏小売業過去10年の販売額推移</vt:lpstr>
      <vt:lpstr>駅消費の歴史</vt:lpstr>
      <vt:lpstr>駅消費の歴史</vt:lpstr>
      <vt:lpstr>ステーション・ルネッサンス</vt:lpstr>
      <vt:lpstr>本研究における駅ナカの定義</vt:lpstr>
      <vt:lpstr>PowerPoint プレゼンテーション</vt:lpstr>
      <vt:lpstr>駅ナカ店舗のデメリット</vt:lpstr>
      <vt:lpstr>駅ナカ消費の特徴</vt:lpstr>
      <vt:lpstr>駅消費における主要な心理</vt:lpstr>
      <vt:lpstr>駅ナカビジネス</vt:lpstr>
      <vt:lpstr>駅ナカビジネス</vt:lpstr>
      <vt:lpstr>駅ナカの近年の動き</vt:lpstr>
      <vt:lpstr> </vt:lpstr>
      <vt:lpstr>PowerPoint プレゼンテーション</vt:lpstr>
      <vt:lpstr>アパレルブランドの駅ナカでの取り組み</vt:lpstr>
      <vt:lpstr>　</vt:lpstr>
      <vt:lpstr>PowerPoint プレゼンテーション</vt:lpstr>
      <vt:lpstr>３．問題意識</vt:lpstr>
      <vt:lpstr>　　</vt:lpstr>
      <vt:lpstr>　</vt:lpstr>
      <vt:lpstr>PowerPoint プレゼンテーション</vt:lpstr>
      <vt:lpstr>４．研究目的</vt:lpstr>
      <vt:lpstr>５．仮説の導出</vt:lpstr>
      <vt:lpstr>衝動買い購買行動モデル</vt:lpstr>
      <vt:lpstr>PowerPoint プレゼンテーション</vt:lpstr>
      <vt:lpstr>PowerPoint プレゼンテーション</vt:lpstr>
      <vt:lpstr>実地調査（２０１３/１１/９、１０）</vt:lpstr>
      <vt:lpstr>実地調査から （2013/11/9,10）</vt:lpstr>
      <vt:lpstr>仮説１、２の導出　～陳列～</vt:lpstr>
      <vt:lpstr>　</vt:lpstr>
      <vt:lpstr>　</vt:lpstr>
      <vt:lpstr>　</vt:lpstr>
      <vt:lpstr>クロスMDの具体的な方法</vt:lpstr>
      <vt:lpstr>　</vt:lpstr>
      <vt:lpstr>仮説１</vt:lpstr>
      <vt:lpstr>仮説２</vt:lpstr>
      <vt:lpstr>　</vt:lpstr>
      <vt:lpstr>仮説３，４の導出　～品揃え～</vt:lpstr>
      <vt:lpstr>　</vt:lpstr>
      <vt:lpstr>　</vt:lpstr>
      <vt:lpstr>品数の減らし方</vt:lpstr>
      <vt:lpstr>仮説３</vt:lpstr>
      <vt:lpstr>仮説４</vt:lpstr>
      <vt:lpstr>PowerPoint プレゼンテーション</vt:lpstr>
      <vt:lpstr>調査概要（予備調査）</vt:lpstr>
      <vt:lpstr>調査概要（本調査）</vt:lpstr>
      <vt:lpstr>調査概要（本調査）</vt:lpstr>
      <vt:lpstr>仮説１検証</vt:lpstr>
      <vt:lpstr>仮説１検証</vt:lpstr>
      <vt:lpstr>仮説１検証</vt:lpstr>
      <vt:lpstr>仮説１検証結果</vt:lpstr>
      <vt:lpstr>仮説１　棄却理由と考察</vt:lpstr>
      <vt:lpstr>仮説２系１検証</vt:lpstr>
      <vt:lpstr>仮説１検証</vt:lpstr>
      <vt:lpstr>仮説２系１検証</vt:lpstr>
      <vt:lpstr>仮説２系１検証</vt:lpstr>
      <vt:lpstr>仮説２系１検証結果</vt:lpstr>
      <vt:lpstr>仮説２系１　棄却理由と考察</vt:lpstr>
      <vt:lpstr>仮説２系２検証</vt:lpstr>
      <vt:lpstr>仮説１検証</vt:lpstr>
      <vt:lpstr>仮説２系２検証</vt:lpstr>
      <vt:lpstr>仮説２系２検証</vt:lpstr>
      <vt:lpstr>仮説２系２検証</vt:lpstr>
      <vt:lpstr>仮説２系２検証結果</vt:lpstr>
      <vt:lpstr>仮説３検証</vt:lpstr>
      <vt:lpstr>仮説３の検証</vt:lpstr>
      <vt:lpstr>仮説３の検証結果</vt:lpstr>
      <vt:lpstr>仮説４系１検証</vt:lpstr>
      <vt:lpstr>仮説４ 系１の検証結果</vt:lpstr>
      <vt:lpstr>仮説４系１　棄却理由・考察</vt:lpstr>
      <vt:lpstr>仮説４系２検証</vt:lpstr>
      <vt:lpstr>仮説４ 系２の検証結果</vt:lpstr>
      <vt:lpstr>仮説４系２　棄却理由・考察</vt:lpstr>
      <vt:lpstr>仮説検証結果まとめ</vt:lpstr>
      <vt:lpstr>仮説検証結果まとめ</vt:lpstr>
      <vt:lpstr>実務的インプリケーション①</vt:lpstr>
      <vt:lpstr>実務的インプリケーション②</vt:lpstr>
      <vt:lpstr>実務的インプリケーション②</vt:lpstr>
      <vt:lpstr>実務的インプリケーション③</vt:lpstr>
      <vt:lpstr>学術的インプリケーション</vt:lpstr>
      <vt:lpstr>学術的インプリケーション</vt:lpstr>
      <vt:lpstr>今後の課題</vt:lpstr>
      <vt:lpstr>参考文献</vt:lpstr>
      <vt:lpstr>参考ＵＲＬ</vt:lpstr>
      <vt:lpstr>PowerPoint プレゼンテーション</vt:lpstr>
    </vt:vector>
  </TitlesOfParts>
  <Company>TOYO UNIV</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TOYO UNIV</dc:creator>
  <cp:lastModifiedBy>toyo univ</cp:lastModifiedBy>
  <cp:revision>712</cp:revision>
  <cp:lastPrinted>2013-12-17T09:30:14Z</cp:lastPrinted>
  <dcterms:created xsi:type="dcterms:W3CDTF">2013-04-22T09:45:57Z</dcterms:created>
  <dcterms:modified xsi:type="dcterms:W3CDTF">2013-12-18T05:15:54Z</dcterms:modified>
</cp:coreProperties>
</file>